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41"/>
  </p:notesMasterIdLst>
  <p:handoutMasterIdLst>
    <p:handoutMasterId r:id="rId42"/>
  </p:handoutMasterIdLst>
  <p:sldIdLst>
    <p:sldId id="256" r:id="rId2"/>
    <p:sldId id="265" r:id="rId3"/>
    <p:sldId id="260" r:id="rId4"/>
    <p:sldId id="261" r:id="rId5"/>
    <p:sldId id="266" r:id="rId6"/>
    <p:sldId id="262" r:id="rId7"/>
    <p:sldId id="264" r:id="rId8"/>
    <p:sldId id="283" r:id="rId9"/>
    <p:sldId id="299" r:id="rId10"/>
    <p:sldId id="268" r:id="rId11"/>
    <p:sldId id="282" r:id="rId12"/>
    <p:sldId id="270" r:id="rId13"/>
    <p:sldId id="269" r:id="rId14"/>
    <p:sldId id="274" r:id="rId15"/>
    <p:sldId id="272" r:id="rId16"/>
    <p:sldId id="271" r:id="rId17"/>
    <p:sldId id="284" r:id="rId18"/>
    <p:sldId id="300" r:id="rId19"/>
    <p:sldId id="275" r:id="rId20"/>
    <p:sldId id="276" r:id="rId21"/>
    <p:sldId id="277" r:id="rId22"/>
    <p:sldId id="281" r:id="rId23"/>
    <p:sldId id="278" r:id="rId24"/>
    <p:sldId id="280" r:id="rId25"/>
    <p:sldId id="286" r:id="rId26"/>
    <p:sldId id="294" r:id="rId27"/>
    <p:sldId id="295" r:id="rId28"/>
    <p:sldId id="296" r:id="rId29"/>
    <p:sldId id="298" r:id="rId30"/>
    <p:sldId id="285" r:id="rId31"/>
    <p:sldId id="293" r:id="rId32"/>
    <p:sldId id="288" r:id="rId33"/>
    <p:sldId id="289" r:id="rId34"/>
    <p:sldId id="290" r:id="rId35"/>
    <p:sldId id="273" r:id="rId36"/>
    <p:sldId id="267" r:id="rId37"/>
    <p:sldId id="297" r:id="rId38"/>
    <p:sldId id="292" r:id="rId39"/>
    <p:sldId id="263" r:id="rId40"/>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584" autoAdjust="0"/>
  </p:normalViewPr>
  <p:slideViewPr>
    <p:cSldViewPr snapToGrid="0">
      <p:cViewPr varScale="1">
        <p:scale>
          <a:sx n="75" d="100"/>
          <a:sy n="75" d="100"/>
        </p:scale>
        <p:origin x="169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310D654-8740-4886-9AF9-C2594EF0C91C}" type="datetimeFigureOut">
              <a:rPr lang="en-US" smtClean="0"/>
              <a:t>3/1/2017</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8272D4FC-E040-4614-9B0A-F185DAA7B5CF}" type="slidenum">
              <a:rPr lang="en-US" smtClean="0"/>
              <a:t>‹#›</a:t>
            </a:fld>
            <a:endParaRPr lang="en-US"/>
          </a:p>
        </p:txBody>
      </p:sp>
    </p:spTree>
    <p:extLst>
      <p:ext uri="{BB962C8B-B14F-4D97-AF65-F5344CB8AC3E}">
        <p14:creationId xmlns:p14="http://schemas.microsoft.com/office/powerpoint/2010/main" val="1698827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694F04F0-E4EF-4381-A32F-9986FAFEAF70}" type="datetimeFigureOut">
              <a:rPr lang="en-US" smtClean="0"/>
              <a:t>3/1/2017</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58AF15C-AB92-42B3-9877-5AA1175F05B2}" type="slidenum">
              <a:rPr lang="en-US" smtClean="0"/>
              <a:t>‹#›</a:t>
            </a:fld>
            <a:endParaRPr lang="en-US" dirty="0"/>
          </a:p>
        </p:txBody>
      </p:sp>
    </p:spTree>
    <p:extLst>
      <p:ext uri="{BB962C8B-B14F-4D97-AF65-F5344CB8AC3E}">
        <p14:creationId xmlns:p14="http://schemas.microsoft.com/office/powerpoint/2010/main" val="173975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https://www.irs.com/articles/2016-federal-tax-rates-personal-exemptions-and-standard-deductions</a:t>
            </a:r>
          </a:p>
        </p:txBody>
      </p:sp>
      <p:sp>
        <p:nvSpPr>
          <p:cNvPr id="4" name="Slide Number Placeholder 3"/>
          <p:cNvSpPr>
            <a:spLocks noGrp="1"/>
          </p:cNvSpPr>
          <p:nvPr>
            <p:ph type="sldNum" sz="quarter" idx="10"/>
          </p:nvPr>
        </p:nvSpPr>
        <p:spPr/>
        <p:txBody>
          <a:bodyPr/>
          <a:lstStyle/>
          <a:p>
            <a:fld id="{958AF15C-AB92-42B3-9877-5AA1175F05B2}" type="slidenum">
              <a:rPr lang="en-US" smtClean="0"/>
              <a:t>2</a:t>
            </a:fld>
            <a:endParaRPr lang="en-US" dirty="0"/>
          </a:p>
        </p:txBody>
      </p:sp>
    </p:spTree>
    <p:extLst>
      <p:ext uri="{BB962C8B-B14F-4D97-AF65-F5344CB8AC3E}">
        <p14:creationId xmlns:p14="http://schemas.microsoft.com/office/powerpoint/2010/main" val="3871531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i="1" dirty="0"/>
              <a:t>Source: IRS Publication 970</a:t>
            </a:r>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15</a:t>
            </a:fld>
            <a:endParaRPr lang="en-US" dirty="0"/>
          </a:p>
        </p:txBody>
      </p:sp>
    </p:spTree>
    <p:extLst>
      <p:ext uri="{BB962C8B-B14F-4D97-AF65-F5344CB8AC3E}">
        <p14:creationId xmlns:p14="http://schemas.microsoft.com/office/powerpoint/2010/main" val="17692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22</a:t>
            </a:fld>
            <a:endParaRPr lang="en-US" dirty="0"/>
          </a:p>
        </p:txBody>
      </p:sp>
    </p:spTree>
    <p:extLst>
      <p:ext uri="{BB962C8B-B14F-4D97-AF65-F5344CB8AC3E}">
        <p14:creationId xmlns:p14="http://schemas.microsoft.com/office/powerpoint/2010/main" val="2377922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i="1" dirty="0"/>
              <a:t>Source: IRS Publication 970</a:t>
            </a:r>
            <a:endParaRPr lang="en-US" dirty="0"/>
          </a:p>
        </p:txBody>
      </p:sp>
      <p:sp>
        <p:nvSpPr>
          <p:cNvPr id="4" name="Slide Number Placeholder 3"/>
          <p:cNvSpPr>
            <a:spLocks noGrp="1"/>
          </p:cNvSpPr>
          <p:nvPr>
            <p:ph type="sldNum" sz="quarter" idx="10"/>
          </p:nvPr>
        </p:nvSpPr>
        <p:spPr/>
        <p:txBody>
          <a:bodyPr/>
          <a:lstStyle/>
          <a:p>
            <a:pPr defTabSz="942289">
              <a:defRPr/>
            </a:pPr>
            <a:fld id="{958AF15C-AB92-42B3-9877-5AA1175F05B2}" type="slidenum">
              <a:rPr lang="en-US" sz="1900" kern="0">
                <a:solidFill>
                  <a:sysClr val="windowText" lastClr="000000"/>
                </a:solidFill>
              </a:rPr>
              <a:pPr defTabSz="942289">
                <a:defRPr/>
              </a:pPr>
              <a:t>23</a:t>
            </a:fld>
            <a:endParaRPr lang="en-US" sz="1900" kern="0" dirty="0">
              <a:solidFill>
                <a:sysClr val="windowText" lastClr="000000"/>
              </a:solidFill>
            </a:endParaRPr>
          </a:p>
        </p:txBody>
      </p:sp>
    </p:spTree>
    <p:extLst>
      <p:ext uri="{BB962C8B-B14F-4D97-AF65-F5344CB8AC3E}">
        <p14:creationId xmlns:p14="http://schemas.microsoft.com/office/powerpoint/2010/main" val="3617474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https://www.irs.gov/publications/p970/ch06.html</a:t>
            </a:r>
          </a:p>
        </p:txBody>
      </p:sp>
      <p:sp>
        <p:nvSpPr>
          <p:cNvPr id="4" name="Slide Number Placeholder 3"/>
          <p:cNvSpPr>
            <a:spLocks noGrp="1"/>
          </p:cNvSpPr>
          <p:nvPr>
            <p:ph type="sldNum" sz="quarter" idx="10"/>
          </p:nvPr>
        </p:nvSpPr>
        <p:spPr/>
        <p:txBody>
          <a:bodyPr/>
          <a:lstStyle/>
          <a:p>
            <a:fld id="{958AF15C-AB92-42B3-9877-5AA1175F05B2}" type="slidenum">
              <a:rPr lang="en-US" smtClean="0"/>
              <a:t>25</a:t>
            </a:fld>
            <a:endParaRPr lang="en-US" dirty="0"/>
          </a:p>
        </p:txBody>
      </p:sp>
    </p:spTree>
    <p:extLst>
      <p:ext uri="{BB962C8B-B14F-4D97-AF65-F5344CB8AC3E}">
        <p14:creationId xmlns:p14="http://schemas.microsoft.com/office/powerpoint/2010/main" val="2507988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29</a:t>
            </a:fld>
            <a:endParaRPr lang="en-US" dirty="0"/>
          </a:p>
        </p:txBody>
      </p:sp>
    </p:spTree>
    <p:extLst>
      <p:ext uri="{BB962C8B-B14F-4D97-AF65-F5344CB8AC3E}">
        <p14:creationId xmlns:p14="http://schemas.microsoft.com/office/powerpoint/2010/main" val="2889241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Everyone gets tuition and fees</a:t>
            </a:r>
          </a:p>
          <a:p>
            <a:r>
              <a:rPr lang="en-US" dirty="0"/>
              <a:t>Only Student Loan Interest includes Room</a:t>
            </a:r>
            <a:r>
              <a:rPr lang="en-US" baseline="0" dirty="0"/>
              <a:t> and Board in its qualified education expenses</a:t>
            </a:r>
          </a:p>
          <a:p>
            <a:r>
              <a:rPr lang="en-US" baseline="0" dirty="0"/>
              <a:t>Only Scholarships /Fellowships, </a:t>
            </a:r>
            <a:r>
              <a:rPr lang="en-US" dirty="0"/>
              <a:t>Student Loan Interest and AOTC allow books, </a:t>
            </a:r>
            <a:r>
              <a:rPr lang="en-US" dirty="0" err="1"/>
              <a:t>etc</a:t>
            </a:r>
            <a:r>
              <a:rPr lang="en-US" dirty="0"/>
              <a:t> that are not required for enrollment</a:t>
            </a:r>
            <a:r>
              <a:rPr lang="en-US" baseline="0" dirty="0"/>
              <a:t> as qualified education expenses</a:t>
            </a:r>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33</a:t>
            </a:fld>
            <a:endParaRPr lang="en-US" dirty="0"/>
          </a:p>
        </p:txBody>
      </p:sp>
    </p:spTree>
    <p:extLst>
      <p:ext uri="{BB962C8B-B14F-4D97-AF65-F5344CB8AC3E}">
        <p14:creationId xmlns:p14="http://schemas.microsoft.com/office/powerpoint/2010/main" val="3974916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34</a:t>
            </a:fld>
            <a:endParaRPr lang="en-US" dirty="0"/>
          </a:p>
        </p:txBody>
      </p:sp>
    </p:spTree>
    <p:extLst>
      <p:ext uri="{BB962C8B-B14F-4D97-AF65-F5344CB8AC3E}">
        <p14:creationId xmlns:p14="http://schemas.microsoft.com/office/powerpoint/2010/main" val="2304576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https://www.irs.gov/individuals/information-for-veterans</a:t>
            </a:r>
          </a:p>
          <a:p>
            <a:r>
              <a:rPr lang="en-US" dirty="0"/>
              <a:t>https://www.irs.gov/individuals/military/special-tax-considerations-for-veterans</a:t>
            </a:r>
          </a:p>
        </p:txBody>
      </p:sp>
      <p:sp>
        <p:nvSpPr>
          <p:cNvPr id="4" name="Slide Number Placeholder 3"/>
          <p:cNvSpPr>
            <a:spLocks noGrp="1"/>
          </p:cNvSpPr>
          <p:nvPr>
            <p:ph type="sldNum" sz="quarter" idx="10"/>
          </p:nvPr>
        </p:nvSpPr>
        <p:spPr/>
        <p:txBody>
          <a:bodyPr/>
          <a:lstStyle/>
          <a:p>
            <a:fld id="{958AF15C-AB92-42B3-9877-5AA1175F05B2}" type="slidenum">
              <a:rPr lang="en-US" smtClean="0"/>
              <a:t>36</a:t>
            </a:fld>
            <a:endParaRPr lang="en-US" dirty="0"/>
          </a:p>
        </p:txBody>
      </p:sp>
    </p:spTree>
    <p:extLst>
      <p:ext uri="{BB962C8B-B14F-4D97-AF65-F5344CB8AC3E}">
        <p14:creationId xmlns:p14="http://schemas.microsoft.com/office/powerpoint/2010/main" val="62721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https://www.irs.gov/taxtopics/tc308.html</a:t>
            </a:r>
          </a:p>
        </p:txBody>
      </p:sp>
      <p:sp>
        <p:nvSpPr>
          <p:cNvPr id="4" name="Slide Number Placeholder 3"/>
          <p:cNvSpPr>
            <a:spLocks noGrp="1"/>
          </p:cNvSpPr>
          <p:nvPr>
            <p:ph type="sldNum" sz="quarter" idx="10"/>
          </p:nvPr>
        </p:nvSpPr>
        <p:spPr/>
        <p:txBody>
          <a:bodyPr/>
          <a:lstStyle/>
          <a:p>
            <a:fld id="{958AF15C-AB92-42B3-9877-5AA1175F05B2}" type="slidenum">
              <a:rPr lang="en-US" smtClean="0"/>
              <a:t>4</a:t>
            </a:fld>
            <a:endParaRPr lang="en-US" dirty="0"/>
          </a:p>
        </p:txBody>
      </p:sp>
    </p:spTree>
    <p:extLst>
      <p:ext uri="{BB962C8B-B14F-4D97-AF65-F5344CB8AC3E}">
        <p14:creationId xmlns:p14="http://schemas.microsoft.com/office/powerpoint/2010/main" val="363756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https://www.irs.gov/taxtopics/tc421.html</a:t>
            </a:r>
          </a:p>
          <a:p>
            <a:endParaRPr lang="en-US" dirty="0"/>
          </a:p>
          <a:p>
            <a:r>
              <a:rPr lang="en-US" dirty="0"/>
              <a:t>https://www.irs.gov/uac/do-i-include-my-scholarship-fellowship-or-education-grant-as-income-on-my-tax-return</a:t>
            </a:r>
          </a:p>
          <a:p>
            <a:endParaRPr lang="en-US" dirty="0"/>
          </a:p>
          <a:p>
            <a:r>
              <a:rPr lang="en-US" dirty="0"/>
              <a:t>https://www.irs.gov/uac/am-i-eligible-to-claim-an-education-credit</a:t>
            </a:r>
          </a:p>
        </p:txBody>
      </p:sp>
      <p:sp>
        <p:nvSpPr>
          <p:cNvPr id="4" name="Slide Number Placeholder 3"/>
          <p:cNvSpPr>
            <a:spLocks noGrp="1"/>
          </p:cNvSpPr>
          <p:nvPr>
            <p:ph type="sldNum" sz="quarter" idx="10"/>
          </p:nvPr>
        </p:nvSpPr>
        <p:spPr/>
        <p:txBody>
          <a:bodyPr/>
          <a:lstStyle/>
          <a:p>
            <a:fld id="{958AF15C-AB92-42B3-9877-5AA1175F05B2}" type="slidenum">
              <a:rPr lang="en-US" smtClean="0"/>
              <a:t>5</a:t>
            </a:fld>
            <a:endParaRPr lang="en-US" dirty="0"/>
          </a:p>
        </p:txBody>
      </p:sp>
    </p:spTree>
    <p:extLst>
      <p:ext uri="{BB962C8B-B14F-4D97-AF65-F5344CB8AC3E}">
        <p14:creationId xmlns:p14="http://schemas.microsoft.com/office/powerpoint/2010/main" val="333538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6</a:t>
            </a:fld>
            <a:endParaRPr lang="en-US" dirty="0"/>
          </a:p>
        </p:txBody>
      </p:sp>
    </p:spTree>
    <p:extLst>
      <p:ext uri="{BB962C8B-B14F-4D97-AF65-F5344CB8AC3E}">
        <p14:creationId xmlns:p14="http://schemas.microsoft.com/office/powerpoint/2010/main" val="929417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7</a:t>
            </a:fld>
            <a:endParaRPr lang="en-US" dirty="0"/>
          </a:p>
        </p:txBody>
      </p:sp>
    </p:spTree>
    <p:extLst>
      <p:ext uri="{BB962C8B-B14F-4D97-AF65-F5344CB8AC3E}">
        <p14:creationId xmlns:p14="http://schemas.microsoft.com/office/powerpoint/2010/main" val="130758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pPr defTabSz="942289">
              <a:defRPr/>
            </a:pPr>
            <a:r>
              <a:rPr lang="en-US" dirty="0"/>
              <a:t>https://www.irs.gov/uac/american-opportunity-tax-credit-questions-and-answers</a:t>
            </a:r>
          </a:p>
        </p:txBody>
      </p:sp>
      <p:sp>
        <p:nvSpPr>
          <p:cNvPr id="4" name="Slide Number Placeholder 3"/>
          <p:cNvSpPr>
            <a:spLocks noGrp="1"/>
          </p:cNvSpPr>
          <p:nvPr>
            <p:ph type="sldNum" sz="quarter" idx="10"/>
          </p:nvPr>
        </p:nvSpPr>
        <p:spPr/>
        <p:txBody>
          <a:bodyPr/>
          <a:lstStyle/>
          <a:p>
            <a:fld id="{958AF15C-AB92-42B3-9877-5AA1175F05B2}" type="slidenum">
              <a:rPr lang="en-US" smtClean="0"/>
              <a:t>8</a:t>
            </a:fld>
            <a:endParaRPr lang="en-US" dirty="0"/>
          </a:p>
        </p:txBody>
      </p:sp>
    </p:spTree>
    <p:extLst>
      <p:ext uri="{BB962C8B-B14F-4D97-AF65-F5344CB8AC3E}">
        <p14:creationId xmlns:p14="http://schemas.microsoft.com/office/powerpoint/2010/main" val="3311543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9</a:t>
            </a:fld>
            <a:endParaRPr lang="en-US" dirty="0"/>
          </a:p>
        </p:txBody>
      </p:sp>
    </p:spTree>
    <p:extLst>
      <p:ext uri="{BB962C8B-B14F-4D97-AF65-F5344CB8AC3E}">
        <p14:creationId xmlns:p14="http://schemas.microsoft.com/office/powerpoint/2010/main" val="1614338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10</a:t>
            </a:fld>
            <a:endParaRPr lang="en-US" dirty="0"/>
          </a:p>
        </p:txBody>
      </p:sp>
    </p:spTree>
    <p:extLst>
      <p:ext uri="{BB962C8B-B14F-4D97-AF65-F5344CB8AC3E}">
        <p14:creationId xmlns:p14="http://schemas.microsoft.com/office/powerpoint/2010/main" val="268530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r>
              <a:rPr lang="en-US" dirty="0"/>
              <a:t>Identical</a:t>
            </a:r>
            <a:r>
              <a:rPr lang="en-US" baseline="0" dirty="0"/>
              <a:t> treatment as Lifetime Learning Credit</a:t>
            </a:r>
            <a:endParaRPr lang="en-US" dirty="0"/>
          </a:p>
        </p:txBody>
      </p:sp>
      <p:sp>
        <p:nvSpPr>
          <p:cNvPr id="4" name="Slide Number Placeholder 3"/>
          <p:cNvSpPr>
            <a:spLocks noGrp="1"/>
          </p:cNvSpPr>
          <p:nvPr>
            <p:ph type="sldNum" sz="quarter" idx="10"/>
          </p:nvPr>
        </p:nvSpPr>
        <p:spPr/>
        <p:txBody>
          <a:bodyPr/>
          <a:lstStyle/>
          <a:p>
            <a:fld id="{958AF15C-AB92-42B3-9877-5AA1175F05B2}" type="slidenum">
              <a:rPr lang="en-US" smtClean="0"/>
              <a:t>14</a:t>
            </a:fld>
            <a:endParaRPr lang="en-US" dirty="0"/>
          </a:p>
        </p:txBody>
      </p:sp>
    </p:spTree>
    <p:extLst>
      <p:ext uri="{BB962C8B-B14F-4D97-AF65-F5344CB8AC3E}">
        <p14:creationId xmlns:p14="http://schemas.microsoft.com/office/powerpoint/2010/main" val="233218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756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41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034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298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761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693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195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664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021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076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066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5031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irs.gov/publications/p17/ch27.html#en_US_2016_publink1000174011"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irs.gov/pub/irs-pdf/p974.pdf" TargetMode="External"/><Relationship Id="rId7" Type="http://schemas.openxmlformats.org/officeDocument/2006/relationships/hyperlink" Target="https://icc.mit.edu/sites/default/files/documents/MIT%202015%20tax%20presentation%20International%20Students.pdf" TargetMode="External"/><Relationship Id="rId2" Type="http://schemas.openxmlformats.org/officeDocument/2006/relationships/hyperlink" Target="https://www.irs.gov/uac/foreign-financial-accounts-reporting-requirements" TargetMode="External"/><Relationship Id="rId1" Type="http://schemas.openxmlformats.org/officeDocument/2006/relationships/slideLayout" Target="../slideLayouts/slideLayout2.xml"/><Relationship Id="rId6" Type="http://schemas.openxmlformats.org/officeDocument/2006/relationships/hyperlink" Target="https://www.irs.gov/individuals/international-taxpayers/taxation-of-nonresident-aliens" TargetMode="External"/><Relationship Id="rId5" Type="http://schemas.openxmlformats.org/officeDocument/2006/relationships/hyperlink" Target="https://www.irs.gov/pub/irs-pdf/p17.pdf" TargetMode="External"/><Relationship Id="rId4" Type="http://schemas.openxmlformats.org/officeDocument/2006/relationships/hyperlink" Target="https://www.irs.gov/pub/irs-pdf/p970.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tax issues for students</a:t>
            </a:r>
          </a:p>
        </p:txBody>
      </p:sp>
      <p:sp>
        <p:nvSpPr>
          <p:cNvPr id="3" name="Subtitle 2"/>
          <p:cNvSpPr>
            <a:spLocks noGrp="1"/>
          </p:cNvSpPr>
          <p:nvPr>
            <p:ph type="subTitle" idx="1"/>
          </p:nvPr>
        </p:nvSpPr>
        <p:spPr/>
        <p:txBody>
          <a:bodyPr/>
          <a:lstStyle/>
          <a:p>
            <a:r>
              <a:rPr lang="en-US" dirty="0"/>
              <a:t>Federal income Tax</a:t>
            </a:r>
          </a:p>
        </p:txBody>
      </p:sp>
    </p:spTree>
    <p:extLst>
      <p:ext uri="{BB962C8B-B14F-4D97-AF65-F5344CB8AC3E}">
        <p14:creationId xmlns:p14="http://schemas.microsoft.com/office/powerpoint/2010/main" val="2658131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opportunity credit (AOTC)</a:t>
            </a:r>
          </a:p>
        </p:txBody>
      </p:sp>
      <p:sp>
        <p:nvSpPr>
          <p:cNvPr id="3" name="Content Placeholder 2"/>
          <p:cNvSpPr>
            <a:spLocks noGrp="1"/>
          </p:cNvSpPr>
          <p:nvPr>
            <p:ph idx="1"/>
          </p:nvPr>
        </p:nvSpPr>
        <p:spPr>
          <a:xfrm>
            <a:off x="435895" y="2492623"/>
            <a:ext cx="8272211" cy="3253151"/>
          </a:xfrm>
        </p:spPr>
        <p:txBody>
          <a:bodyPr>
            <a:normAutofit fontScale="85000" lnSpcReduction="20000"/>
          </a:bodyPr>
          <a:lstStyle/>
          <a:p>
            <a:r>
              <a:rPr lang="en-US" dirty="0"/>
              <a:t>Tax credit that offsets the costs of higher education by directly reducing the amount of your income tax</a:t>
            </a:r>
          </a:p>
          <a:p>
            <a:r>
              <a:rPr lang="en-US" dirty="0"/>
              <a:t>Allows a taxpayer to claim a credit of </a:t>
            </a:r>
            <a:r>
              <a:rPr lang="en-US" b="1" dirty="0"/>
              <a:t>up to $2,500 </a:t>
            </a:r>
            <a:r>
              <a:rPr lang="en-US" dirty="0"/>
              <a:t>for adjusted qualified education expenses paid for each student who qualifies</a:t>
            </a:r>
          </a:p>
          <a:p>
            <a:r>
              <a:rPr lang="en-US" dirty="0"/>
              <a:t>For each student incurring qualified education expenses, a taxpayer can elect for any tax year </a:t>
            </a:r>
            <a:r>
              <a:rPr lang="en-US" b="1" dirty="0"/>
              <a:t>only one </a:t>
            </a:r>
            <a:r>
              <a:rPr lang="en-US" dirty="0"/>
              <a:t>of the </a:t>
            </a:r>
            <a:r>
              <a:rPr lang="en-US" b="1" dirty="0"/>
              <a:t>education</a:t>
            </a:r>
            <a:r>
              <a:rPr lang="en-US" dirty="0"/>
              <a:t> </a:t>
            </a:r>
            <a:r>
              <a:rPr lang="en-US" b="1" dirty="0"/>
              <a:t>credits</a:t>
            </a:r>
          </a:p>
          <a:p>
            <a:r>
              <a:rPr lang="en-US" dirty="0"/>
              <a:t>This credit is refundable, meaning a taxpayer can get up to 40% ($1,000) of it even if they owe no tax.</a:t>
            </a:r>
          </a:p>
          <a:p>
            <a:r>
              <a:rPr lang="en-US" dirty="0"/>
              <a:t>A taxpayer can claim the American opportunity credit by completing Form 8863 and submitting it with Form 1040 or 1040A. </a:t>
            </a:r>
          </a:p>
          <a:p>
            <a:pPr lvl="1"/>
            <a:r>
              <a:rPr lang="en-US" dirty="0"/>
              <a:t>Enter the nonrefundable part of the credit on Form 1040, line 50, or on Form 1040A, line 33. </a:t>
            </a:r>
          </a:p>
          <a:p>
            <a:pPr lvl="1"/>
            <a:r>
              <a:rPr lang="en-US" dirty="0"/>
              <a:t>Enter the refundable part of the credit on Form 1040, line 68, or on Form 1040A, line 44.</a:t>
            </a:r>
          </a:p>
        </p:txBody>
      </p:sp>
    </p:spTree>
    <p:extLst>
      <p:ext uri="{BB962C8B-B14F-4D97-AF65-F5344CB8AC3E}">
        <p14:creationId xmlns:p14="http://schemas.microsoft.com/office/powerpoint/2010/main" val="3899997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AOTC: Calculation</a:t>
            </a:r>
          </a:p>
        </p:txBody>
      </p:sp>
      <p:sp>
        <p:nvSpPr>
          <p:cNvPr id="3" name="Content Placeholder 2"/>
          <p:cNvSpPr>
            <a:spLocks noGrp="1"/>
          </p:cNvSpPr>
          <p:nvPr>
            <p:ph idx="1"/>
          </p:nvPr>
        </p:nvSpPr>
        <p:spPr/>
        <p:txBody>
          <a:bodyPr/>
          <a:lstStyle/>
          <a:p>
            <a:r>
              <a:rPr lang="en-US" dirty="0"/>
              <a:t>The amount of the American opportunity credit (per eligible student) is the sum of:</a:t>
            </a:r>
          </a:p>
          <a:p>
            <a:pPr lvl="1" fontAlgn="base"/>
            <a:r>
              <a:rPr lang="en-US" dirty="0"/>
              <a:t>100% of the first $2,000 of qualified education expenses you paid for the eligible student, and</a:t>
            </a:r>
          </a:p>
          <a:p>
            <a:pPr lvl="1" fontAlgn="base"/>
            <a:r>
              <a:rPr lang="en-US" dirty="0"/>
              <a:t>25% of the next $2,000 of qualified education expenses you paid for that student.</a:t>
            </a:r>
          </a:p>
          <a:p>
            <a:r>
              <a:rPr lang="en-US" dirty="0"/>
              <a:t>The maximum amount of American opportunity credit you can claim in 2016 is $2,500 multiplied by the number of eligible students. You can claim the full $2,500 for each eligible student for whom you paid at least $4,000 of adjusted qualified education expenses</a:t>
            </a:r>
          </a:p>
        </p:txBody>
      </p:sp>
    </p:spTree>
    <p:extLst>
      <p:ext uri="{BB962C8B-B14F-4D97-AF65-F5344CB8AC3E}">
        <p14:creationId xmlns:p14="http://schemas.microsoft.com/office/powerpoint/2010/main" val="3886052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AOTC: Eligible Students</a:t>
            </a:r>
          </a:p>
        </p:txBody>
      </p:sp>
      <p:sp>
        <p:nvSpPr>
          <p:cNvPr id="3" name="Content Placeholder 2"/>
          <p:cNvSpPr>
            <a:spLocks noGrp="1"/>
          </p:cNvSpPr>
          <p:nvPr>
            <p:ph idx="1"/>
          </p:nvPr>
        </p:nvSpPr>
        <p:spPr/>
        <p:txBody>
          <a:bodyPr>
            <a:normAutofit fontScale="85000" lnSpcReduction="10000"/>
          </a:bodyPr>
          <a:lstStyle/>
          <a:p>
            <a:r>
              <a:rPr lang="en-US" dirty="0"/>
              <a:t>Have not claimed the AOTC (or Hope Scholarship Credit) in more than three prior tax years. </a:t>
            </a:r>
          </a:p>
          <a:p>
            <a:pPr lvl="1"/>
            <a:r>
              <a:rPr lang="en-US" dirty="0"/>
              <a:t>The student didn't have expenses that were used to figure an American opportunity credit in any 4 earlier tax years. This includes any tax year(s) in which you claimed the Hope scholarship credit for the same student.</a:t>
            </a:r>
          </a:p>
          <a:p>
            <a:r>
              <a:rPr lang="en-US" dirty="0"/>
              <a:t>Have not completed the first 4 years of postsecondary education before 2016.</a:t>
            </a:r>
          </a:p>
          <a:p>
            <a:pPr lvl="1"/>
            <a:r>
              <a:rPr lang="en-US" dirty="0"/>
              <a:t>Generally, freshman through senior years of undergrad</a:t>
            </a:r>
          </a:p>
          <a:p>
            <a:r>
              <a:rPr lang="en-US" dirty="0"/>
              <a:t>Were enrolled in a program leading to a degree, certificate, or other recognized educational credential</a:t>
            </a:r>
          </a:p>
          <a:p>
            <a:pPr lvl="1"/>
            <a:r>
              <a:rPr lang="en-US" dirty="0"/>
              <a:t>at least </a:t>
            </a:r>
            <a:r>
              <a:rPr lang="en-US" u="sng" dirty="0"/>
              <a:t>half-time</a:t>
            </a:r>
            <a:endParaRPr lang="en-US" dirty="0"/>
          </a:p>
          <a:p>
            <a:pPr lvl="1"/>
            <a:r>
              <a:rPr lang="en-US" dirty="0"/>
              <a:t>for at least </a:t>
            </a:r>
            <a:r>
              <a:rPr lang="en-US" u="sng" dirty="0"/>
              <a:t>one academic period</a:t>
            </a:r>
            <a:r>
              <a:rPr lang="en-US" dirty="0"/>
              <a:t> beginning in 2016 (or the first 3 months of 2017 if the qualified expenses were paid in 2016)</a:t>
            </a:r>
          </a:p>
          <a:p>
            <a:r>
              <a:rPr lang="en-US" dirty="0"/>
              <a:t>Have not been convicted of any federal or state felony for possessing or distributing a controlled substance as of the end of 2016. </a:t>
            </a:r>
          </a:p>
        </p:txBody>
      </p:sp>
    </p:spTree>
    <p:extLst>
      <p:ext uri="{BB962C8B-B14F-4D97-AF65-F5344CB8AC3E}">
        <p14:creationId xmlns:p14="http://schemas.microsoft.com/office/powerpoint/2010/main" val="98677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AOTC: Who can claim the Credit?</a:t>
            </a:r>
          </a:p>
        </p:txBody>
      </p:sp>
      <p:sp>
        <p:nvSpPr>
          <p:cNvPr id="3" name="Content Placeholder 2"/>
          <p:cNvSpPr>
            <a:spLocks noGrp="1"/>
          </p:cNvSpPr>
          <p:nvPr>
            <p:ph idx="1"/>
          </p:nvPr>
        </p:nvSpPr>
        <p:spPr>
          <a:xfrm>
            <a:off x="435895" y="2492622"/>
            <a:ext cx="8272211" cy="3208633"/>
          </a:xfrm>
        </p:spPr>
        <p:txBody>
          <a:bodyPr>
            <a:normAutofit fontScale="70000" lnSpcReduction="20000"/>
          </a:bodyPr>
          <a:lstStyle/>
          <a:p>
            <a:r>
              <a:rPr lang="en-US" dirty="0"/>
              <a:t>Generally, you can claim the American opportunity credit if:</a:t>
            </a:r>
          </a:p>
          <a:p>
            <a:pPr lvl="1"/>
            <a:r>
              <a:rPr lang="en-US" dirty="0"/>
              <a:t>You pay qualified education expenses of higher education; and</a:t>
            </a:r>
          </a:p>
          <a:p>
            <a:pPr lvl="1"/>
            <a:r>
              <a:rPr lang="en-US" dirty="0"/>
              <a:t>You pay the education expenses for an eligible student; and</a:t>
            </a:r>
          </a:p>
          <a:p>
            <a:pPr lvl="1"/>
            <a:r>
              <a:rPr lang="en-US" dirty="0"/>
              <a:t>The eligible student is either yourself, your spouse, or a dependent for whom you claim an exemption on your tax return.</a:t>
            </a:r>
          </a:p>
          <a:p>
            <a:r>
              <a:rPr lang="en-US" dirty="0"/>
              <a:t>You may not claim the AOTC if:</a:t>
            </a:r>
          </a:p>
          <a:p>
            <a:pPr lvl="1"/>
            <a:r>
              <a:rPr lang="en-US" dirty="0"/>
              <a:t>Your filing status is married filing separately; or</a:t>
            </a:r>
          </a:p>
          <a:p>
            <a:pPr lvl="1"/>
            <a:r>
              <a:rPr lang="en-US" dirty="0"/>
              <a:t>You are claimed as a dependent on another person's tax return; or</a:t>
            </a:r>
          </a:p>
          <a:p>
            <a:pPr lvl="1"/>
            <a:r>
              <a:rPr lang="en-US" dirty="0"/>
              <a:t>Your modified adjusted gross income (MAGI) is $90,000 or more ($180,000 or more if married filing jointly)</a:t>
            </a:r>
          </a:p>
          <a:p>
            <a:pPr lvl="1"/>
            <a:r>
              <a:rPr lang="en-US" dirty="0"/>
              <a:t>You (or your spouse) were a nonresident alien for any part of 2016 and the nonresident alien didn't elect to be treated as a resident alien for tax purposes. </a:t>
            </a:r>
          </a:p>
          <a:p>
            <a:pPr lvl="1"/>
            <a:r>
              <a:rPr lang="en-US" dirty="0"/>
              <a:t>You didn't have an SSN (or ITIN) by the due date of your 2016 return (including extensions), you can't claim the American opportunity credit on either your original or an amended 2016 return, even if you later get an SSN (or ITIN). Also, you can't claim this credit on your original or an amended 2016 return for a student who didn't have an SSN, ATIN, or ITIN by the due date of your return (including extensions), even if the student later gets one of those numbers.</a:t>
            </a:r>
          </a:p>
        </p:txBody>
      </p:sp>
    </p:spTree>
    <p:extLst>
      <p:ext uri="{BB962C8B-B14F-4D97-AF65-F5344CB8AC3E}">
        <p14:creationId xmlns:p14="http://schemas.microsoft.com/office/powerpoint/2010/main" val="426304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AOTC: Dependents</a:t>
            </a:r>
          </a:p>
        </p:txBody>
      </p:sp>
      <p:sp>
        <p:nvSpPr>
          <p:cNvPr id="3" name="Content Placeholder 2"/>
          <p:cNvSpPr>
            <a:spLocks noGrp="1"/>
          </p:cNvSpPr>
          <p:nvPr>
            <p:ph idx="1"/>
          </p:nvPr>
        </p:nvSpPr>
        <p:spPr/>
        <p:txBody>
          <a:bodyPr>
            <a:normAutofit fontScale="77500" lnSpcReduction="20000"/>
          </a:bodyPr>
          <a:lstStyle/>
          <a:p>
            <a:r>
              <a:rPr lang="en-US" dirty="0"/>
              <a:t>Expenses paid by your dependent: includable when figuring the amount of your American opportunity credit </a:t>
            </a:r>
            <a:r>
              <a:rPr lang="en-US" i="1" dirty="0"/>
              <a:t>if</a:t>
            </a:r>
            <a:r>
              <a:rPr lang="en-US" dirty="0"/>
              <a:t> you claim an exemption on your tax return for an eligible student who is your dependent</a:t>
            </a:r>
          </a:p>
          <a:p>
            <a:pPr lvl="1"/>
            <a:r>
              <a:rPr lang="en-US" dirty="0"/>
              <a:t>The IRS treats any expenses paid (or deemed paid) by a dependent as if you had paid them. </a:t>
            </a:r>
          </a:p>
          <a:p>
            <a:r>
              <a:rPr lang="en-US" dirty="0"/>
              <a:t>Qualified education expenses paid directly to an eligible educational institution for your dependent under a court-approved divorce decree are treated as paid by your dependent.</a:t>
            </a:r>
          </a:p>
          <a:p>
            <a:r>
              <a:rPr lang="en-US" dirty="0"/>
              <a:t>Expenses paid by you: If you claim an exemption for a dependent who is an eligible student, only you can include any expenses you paid when figuring the amount of the American opportunity credit. </a:t>
            </a:r>
          </a:p>
          <a:p>
            <a:pPr lvl="1"/>
            <a:r>
              <a:rPr lang="en-US" dirty="0"/>
              <a:t>Only the student can include any expenses you paid when figuring the American opportunity credit, unless you or a third party claims the student as dependent</a:t>
            </a:r>
          </a:p>
          <a:p>
            <a:r>
              <a:rPr lang="en-US" dirty="0"/>
              <a:t>Expenses paid by others: Someone other than you, your spouse, or your dependent (such as a relative or former spouse) may make a payment directly to an eligible educational institution to pay for an eligible student's qualified education expenses. </a:t>
            </a:r>
          </a:p>
          <a:p>
            <a:pPr lvl="1"/>
            <a:r>
              <a:rPr lang="en-US" dirty="0"/>
              <a:t>The IRS treats these expenses paid by third parties as though the student received the money and paid the institution </a:t>
            </a:r>
            <a:r>
              <a:rPr lang="en-US" dirty="0">
                <a:sym typeface="Wingdings" panose="05000000000000000000" pitchFamily="2" charset="2"/>
              </a:rPr>
              <a:t></a:t>
            </a:r>
            <a:r>
              <a:rPr lang="en-US" dirty="0"/>
              <a:t> you are considered to have paid the expenses.</a:t>
            </a:r>
          </a:p>
        </p:txBody>
      </p:sp>
    </p:spTree>
    <p:extLst>
      <p:ext uri="{BB962C8B-B14F-4D97-AF65-F5344CB8AC3E}">
        <p14:creationId xmlns:p14="http://schemas.microsoft.com/office/powerpoint/2010/main" val="2926838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20816" y="1478280"/>
            <a:ext cx="5138024" cy="4398381"/>
            <a:chOff x="0" y="0"/>
            <a:chExt cx="6637351" cy="6360773"/>
          </a:xfrm>
        </p:grpSpPr>
        <p:sp>
          <p:nvSpPr>
            <p:cNvPr id="3" name="Shape 2235"/>
            <p:cNvSpPr/>
            <p:nvPr/>
          </p:nvSpPr>
          <p:spPr>
            <a:xfrm>
              <a:off x="8696" y="0"/>
              <a:ext cx="6560732" cy="0"/>
            </a:xfrm>
            <a:custGeom>
              <a:avLst/>
              <a:gdLst/>
              <a:ahLst/>
              <a:cxnLst/>
              <a:rect l="0" t="0" r="0" b="0"/>
              <a:pathLst>
                <a:path w="6560732">
                  <a:moveTo>
                    <a:pt x="0" y="0"/>
                  </a:moveTo>
                  <a:lnTo>
                    <a:pt x="6560732"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 name="Shape 2236"/>
            <p:cNvSpPr/>
            <p:nvPr/>
          </p:nvSpPr>
          <p:spPr>
            <a:xfrm>
              <a:off x="8696" y="0"/>
              <a:ext cx="0" cy="6360773"/>
            </a:xfrm>
            <a:custGeom>
              <a:avLst/>
              <a:gdLst/>
              <a:ahLst/>
              <a:cxnLst/>
              <a:rect l="0" t="0" r="0" b="0"/>
              <a:pathLst>
                <a:path h="6360773">
                  <a:moveTo>
                    <a:pt x="0" y="0"/>
                  </a:moveTo>
                  <a:lnTo>
                    <a:pt x="0" y="6360773"/>
                  </a:lnTo>
                </a:path>
              </a:pathLst>
            </a:custGeom>
            <a:ln w="5867"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 name="Shape 2239"/>
            <p:cNvSpPr/>
            <p:nvPr/>
          </p:nvSpPr>
          <p:spPr>
            <a:xfrm>
              <a:off x="0" y="6360770"/>
              <a:ext cx="6560732" cy="0"/>
            </a:xfrm>
            <a:custGeom>
              <a:avLst/>
              <a:gdLst/>
              <a:ahLst/>
              <a:cxnLst/>
              <a:rect l="0" t="0" r="0" b="0"/>
              <a:pathLst>
                <a:path w="6560732">
                  <a:moveTo>
                    <a:pt x="0" y="0"/>
                  </a:moveTo>
                  <a:lnTo>
                    <a:pt x="6560732" y="0"/>
                  </a:lnTo>
                </a:path>
              </a:pathLst>
            </a:custGeom>
            <a:ln w="7587"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6" name="Rectangle 5"/>
            <p:cNvSpPr/>
            <p:nvPr/>
          </p:nvSpPr>
          <p:spPr>
            <a:xfrm>
              <a:off x="2482832" y="408403"/>
              <a:ext cx="220377"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7" name="Shape 2241"/>
            <p:cNvSpPr/>
            <p:nvPr/>
          </p:nvSpPr>
          <p:spPr>
            <a:xfrm>
              <a:off x="2332365" y="443715"/>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8" name="Shape 2242"/>
            <p:cNvSpPr/>
            <p:nvPr/>
          </p:nvSpPr>
          <p:spPr>
            <a:xfrm>
              <a:off x="2381115" y="395298"/>
              <a:ext cx="0" cy="117478"/>
            </a:xfrm>
            <a:custGeom>
              <a:avLst/>
              <a:gdLst/>
              <a:ahLst/>
              <a:cxnLst/>
              <a:rect l="0" t="0" r="0" b="0"/>
              <a:pathLst>
                <a:path h="117478">
                  <a:moveTo>
                    <a:pt x="0" y="0"/>
                  </a:moveTo>
                  <a:lnTo>
                    <a:pt x="0" y="117478"/>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9" name="Shape 2243"/>
            <p:cNvSpPr/>
            <p:nvPr/>
          </p:nvSpPr>
          <p:spPr>
            <a:xfrm>
              <a:off x="5590989" y="4333435"/>
              <a:ext cx="99266" cy="99254"/>
            </a:xfrm>
            <a:custGeom>
              <a:avLst/>
              <a:gdLst/>
              <a:ahLst/>
              <a:cxnLst/>
              <a:rect l="0" t="0" r="0" b="0"/>
              <a:pathLst>
                <a:path w="99266" h="99254">
                  <a:moveTo>
                    <a:pt x="0" y="0"/>
                  </a:moveTo>
                  <a:lnTo>
                    <a:pt x="99266"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10" name="Shape 2244"/>
            <p:cNvSpPr/>
            <p:nvPr/>
          </p:nvSpPr>
          <p:spPr>
            <a:xfrm>
              <a:off x="5637446" y="237375"/>
              <a:ext cx="0" cy="4132649"/>
            </a:xfrm>
            <a:custGeom>
              <a:avLst/>
              <a:gdLst/>
              <a:ahLst/>
              <a:cxnLst/>
              <a:rect l="0" t="0" r="0" b="0"/>
              <a:pathLst>
                <a:path h="4132649">
                  <a:moveTo>
                    <a:pt x="0" y="0"/>
                  </a:moveTo>
                  <a:lnTo>
                    <a:pt x="0" y="4132649"/>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11" name="Shape 2245"/>
            <p:cNvSpPr/>
            <p:nvPr/>
          </p:nvSpPr>
          <p:spPr>
            <a:xfrm>
              <a:off x="4542853" y="237375"/>
              <a:ext cx="1052261" cy="0"/>
            </a:xfrm>
            <a:custGeom>
              <a:avLst/>
              <a:gdLst/>
              <a:ahLst/>
              <a:cxnLst/>
              <a:rect l="0" t="0" r="0" b="0"/>
              <a:pathLst>
                <a:path w="1052261">
                  <a:moveTo>
                    <a:pt x="0" y="0"/>
                  </a:moveTo>
                  <a:lnTo>
                    <a:pt x="1052261"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12" name="Rectangle 11"/>
            <p:cNvSpPr/>
            <p:nvPr/>
          </p:nvSpPr>
          <p:spPr>
            <a:xfrm>
              <a:off x="4864394" y="73748"/>
              <a:ext cx="174651"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13" name="Shape 2247"/>
            <p:cNvSpPr/>
            <p:nvPr/>
          </p:nvSpPr>
          <p:spPr>
            <a:xfrm>
              <a:off x="6569426" y="0"/>
              <a:ext cx="0" cy="6360773"/>
            </a:xfrm>
            <a:custGeom>
              <a:avLst/>
              <a:gdLst/>
              <a:ahLst/>
              <a:cxnLst/>
              <a:rect l="0" t="0" r="0" b="0"/>
              <a:pathLst>
                <a:path h="6360773">
                  <a:moveTo>
                    <a:pt x="0" y="0"/>
                  </a:moveTo>
                  <a:lnTo>
                    <a:pt x="0" y="6360773"/>
                  </a:lnTo>
                </a:path>
              </a:pathLst>
            </a:custGeom>
            <a:ln w="5867"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14" name="Shape 2248"/>
            <p:cNvSpPr/>
            <p:nvPr/>
          </p:nvSpPr>
          <p:spPr>
            <a:xfrm>
              <a:off x="2332365" y="1963237"/>
              <a:ext cx="99254" cy="99266"/>
            </a:xfrm>
            <a:custGeom>
              <a:avLst/>
              <a:gdLst/>
              <a:ahLst/>
              <a:cxnLst/>
              <a:rect l="0" t="0" r="0" b="0"/>
              <a:pathLst>
                <a:path w="99254" h="99266">
                  <a:moveTo>
                    <a:pt x="0" y="0"/>
                  </a:moveTo>
                  <a:lnTo>
                    <a:pt x="99254" y="0"/>
                  </a:lnTo>
                  <a:lnTo>
                    <a:pt x="49621" y="99266"/>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15" name="Shape 2249"/>
            <p:cNvSpPr/>
            <p:nvPr/>
          </p:nvSpPr>
          <p:spPr>
            <a:xfrm>
              <a:off x="2381115" y="1866993"/>
              <a:ext cx="0" cy="152583"/>
            </a:xfrm>
            <a:custGeom>
              <a:avLst/>
              <a:gdLst/>
              <a:ahLst/>
              <a:cxnLst/>
              <a:rect l="0" t="0" r="0" b="0"/>
              <a:pathLst>
                <a:path h="152583">
                  <a:moveTo>
                    <a:pt x="0" y="0"/>
                  </a:moveTo>
                  <a:lnTo>
                    <a:pt x="0" y="152583"/>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16" name="Rectangle 15"/>
            <p:cNvSpPr/>
            <p:nvPr/>
          </p:nvSpPr>
          <p:spPr>
            <a:xfrm>
              <a:off x="2482832" y="1892826"/>
              <a:ext cx="174651"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17" name="Rectangle 16"/>
            <p:cNvSpPr/>
            <p:nvPr/>
          </p:nvSpPr>
          <p:spPr>
            <a:xfrm>
              <a:off x="2482832" y="879320"/>
              <a:ext cx="220377"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18" name="Shape 2252"/>
            <p:cNvSpPr/>
            <p:nvPr/>
          </p:nvSpPr>
          <p:spPr>
            <a:xfrm>
              <a:off x="2332365" y="952815"/>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19" name="Shape 2253"/>
            <p:cNvSpPr/>
            <p:nvPr/>
          </p:nvSpPr>
          <p:spPr>
            <a:xfrm>
              <a:off x="2381115" y="876786"/>
              <a:ext cx="0" cy="132359"/>
            </a:xfrm>
            <a:custGeom>
              <a:avLst/>
              <a:gdLst/>
              <a:ahLst/>
              <a:cxnLst/>
              <a:rect l="0" t="0" r="0" b="0"/>
              <a:pathLst>
                <a:path h="132359">
                  <a:moveTo>
                    <a:pt x="0" y="0"/>
                  </a:moveTo>
                  <a:lnTo>
                    <a:pt x="0" y="132359"/>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20" name="Rectangle 19"/>
            <p:cNvSpPr/>
            <p:nvPr/>
          </p:nvSpPr>
          <p:spPr>
            <a:xfrm>
              <a:off x="2482832" y="1391618"/>
              <a:ext cx="220377"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21" name="Shape 2255"/>
            <p:cNvSpPr/>
            <p:nvPr/>
          </p:nvSpPr>
          <p:spPr>
            <a:xfrm>
              <a:off x="2332365" y="1465077"/>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22" name="Shape 2256"/>
            <p:cNvSpPr/>
            <p:nvPr/>
          </p:nvSpPr>
          <p:spPr>
            <a:xfrm>
              <a:off x="2381115" y="1382188"/>
              <a:ext cx="0" cy="139226"/>
            </a:xfrm>
            <a:custGeom>
              <a:avLst/>
              <a:gdLst/>
              <a:ahLst/>
              <a:cxnLst/>
              <a:rect l="0" t="0" r="0" b="0"/>
              <a:pathLst>
                <a:path h="139226">
                  <a:moveTo>
                    <a:pt x="0" y="0"/>
                  </a:moveTo>
                  <a:lnTo>
                    <a:pt x="0" y="139226"/>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23" name="Shape 2257"/>
            <p:cNvSpPr/>
            <p:nvPr/>
          </p:nvSpPr>
          <p:spPr>
            <a:xfrm>
              <a:off x="2332365" y="2441949"/>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24" name="Shape 2258"/>
            <p:cNvSpPr/>
            <p:nvPr/>
          </p:nvSpPr>
          <p:spPr>
            <a:xfrm>
              <a:off x="2381115" y="2353711"/>
              <a:ext cx="0" cy="144569"/>
            </a:xfrm>
            <a:custGeom>
              <a:avLst/>
              <a:gdLst/>
              <a:ahLst/>
              <a:cxnLst/>
              <a:rect l="0" t="0" r="0" b="0"/>
              <a:pathLst>
                <a:path h="144569">
                  <a:moveTo>
                    <a:pt x="0" y="0"/>
                  </a:moveTo>
                  <a:lnTo>
                    <a:pt x="0" y="144569"/>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25" name="Rectangle 24"/>
            <p:cNvSpPr/>
            <p:nvPr/>
          </p:nvSpPr>
          <p:spPr>
            <a:xfrm>
              <a:off x="2482832" y="2371533"/>
              <a:ext cx="174651"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26" name="Shape 2260"/>
            <p:cNvSpPr/>
            <p:nvPr/>
          </p:nvSpPr>
          <p:spPr>
            <a:xfrm>
              <a:off x="2332365" y="2959185"/>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27" name="Shape 2261"/>
            <p:cNvSpPr/>
            <p:nvPr/>
          </p:nvSpPr>
          <p:spPr>
            <a:xfrm>
              <a:off x="2381115" y="2871323"/>
              <a:ext cx="0" cy="144179"/>
            </a:xfrm>
            <a:custGeom>
              <a:avLst/>
              <a:gdLst/>
              <a:ahLst/>
              <a:cxnLst/>
              <a:rect l="0" t="0" r="0" b="0"/>
              <a:pathLst>
                <a:path h="144179">
                  <a:moveTo>
                    <a:pt x="0" y="0"/>
                  </a:moveTo>
                  <a:lnTo>
                    <a:pt x="0" y="144179"/>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28" name="Rectangle 27"/>
            <p:cNvSpPr/>
            <p:nvPr/>
          </p:nvSpPr>
          <p:spPr>
            <a:xfrm>
              <a:off x="2482832" y="2888763"/>
              <a:ext cx="174651"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29" name="Rectangle 28"/>
            <p:cNvSpPr/>
            <p:nvPr/>
          </p:nvSpPr>
          <p:spPr>
            <a:xfrm>
              <a:off x="2482832" y="3456038"/>
              <a:ext cx="220377"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30" name="Shape 2264"/>
            <p:cNvSpPr/>
            <p:nvPr/>
          </p:nvSpPr>
          <p:spPr>
            <a:xfrm>
              <a:off x="2332365" y="3493949"/>
              <a:ext cx="99254" cy="99266"/>
            </a:xfrm>
            <a:custGeom>
              <a:avLst/>
              <a:gdLst/>
              <a:ahLst/>
              <a:cxnLst/>
              <a:rect l="0" t="0" r="0" b="0"/>
              <a:pathLst>
                <a:path w="99254" h="99266">
                  <a:moveTo>
                    <a:pt x="0" y="0"/>
                  </a:moveTo>
                  <a:lnTo>
                    <a:pt x="99254" y="0"/>
                  </a:lnTo>
                  <a:lnTo>
                    <a:pt x="49621" y="99266"/>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31" name="Shape 2265"/>
            <p:cNvSpPr/>
            <p:nvPr/>
          </p:nvSpPr>
          <p:spPr>
            <a:xfrm>
              <a:off x="2381115" y="3389439"/>
              <a:ext cx="0" cy="119771"/>
            </a:xfrm>
            <a:custGeom>
              <a:avLst/>
              <a:gdLst/>
              <a:ahLst/>
              <a:cxnLst/>
              <a:rect l="0" t="0" r="0" b="0"/>
              <a:pathLst>
                <a:path h="119771">
                  <a:moveTo>
                    <a:pt x="0" y="0"/>
                  </a:moveTo>
                  <a:lnTo>
                    <a:pt x="0" y="119771"/>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32" name="Shape 2266"/>
            <p:cNvSpPr/>
            <p:nvPr/>
          </p:nvSpPr>
          <p:spPr>
            <a:xfrm>
              <a:off x="2332365" y="4020978"/>
              <a:ext cx="99254" cy="99242"/>
            </a:xfrm>
            <a:custGeom>
              <a:avLst/>
              <a:gdLst/>
              <a:ahLst/>
              <a:cxnLst/>
              <a:rect l="0" t="0" r="0" b="0"/>
              <a:pathLst>
                <a:path w="99254" h="99242">
                  <a:moveTo>
                    <a:pt x="0" y="0"/>
                  </a:moveTo>
                  <a:lnTo>
                    <a:pt x="99254" y="0"/>
                  </a:lnTo>
                  <a:lnTo>
                    <a:pt x="49621" y="99242"/>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33" name="Shape 2267"/>
            <p:cNvSpPr/>
            <p:nvPr/>
          </p:nvSpPr>
          <p:spPr>
            <a:xfrm>
              <a:off x="2381115" y="3938719"/>
              <a:ext cx="0" cy="138592"/>
            </a:xfrm>
            <a:custGeom>
              <a:avLst/>
              <a:gdLst/>
              <a:ahLst/>
              <a:cxnLst/>
              <a:rect l="0" t="0" r="0" b="0"/>
              <a:pathLst>
                <a:path h="138592">
                  <a:moveTo>
                    <a:pt x="0" y="0"/>
                  </a:moveTo>
                  <a:lnTo>
                    <a:pt x="0" y="138592"/>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34" name="Rectangle 33"/>
            <p:cNvSpPr/>
            <p:nvPr/>
          </p:nvSpPr>
          <p:spPr>
            <a:xfrm>
              <a:off x="2482832" y="3963271"/>
              <a:ext cx="174651"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35" name="Shape 2269"/>
            <p:cNvSpPr/>
            <p:nvPr/>
          </p:nvSpPr>
          <p:spPr>
            <a:xfrm>
              <a:off x="2332365" y="4661323"/>
              <a:ext cx="99254" cy="99242"/>
            </a:xfrm>
            <a:custGeom>
              <a:avLst/>
              <a:gdLst/>
              <a:ahLst/>
              <a:cxnLst/>
              <a:rect l="0" t="0" r="0" b="0"/>
              <a:pathLst>
                <a:path w="99254" h="99242">
                  <a:moveTo>
                    <a:pt x="0" y="0"/>
                  </a:moveTo>
                  <a:lnTo>
                    <a:pt x="99254" y="0"/>
                  </a:lnTo>
                  <a:lnTo>
                    <a:pt x="49621" y="99242"/>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36" name="Shape 2270"/>
            <p:cNvSpPr/>
            <p:nvPr/>
          </p:nvSpPr>
          <p:spPr>
            <a:xfrm>
              <a:off x="2381115" y="4460452"/>
              <a:ext cx="0" cy="208437"/>
            </a:xfrm>
            <a:custGeom>
              <a:avLst/>
              <a:gdLst/>
              <a:ahLst/>
              <a:cxnLst/>
              <a:rect l="0" t="0" r="0" b="0"/>
              <a:pathLst>
                <a:path h="208437">
                  <a:moveTo>
                    <a:pt x="0" y="0"/>
                  </a:moveTo>
                  <a:lnTo>
                    <a:pt x="0" y="208437"/>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37" name="Rectangle 36"/>
            <p:cNvSpPr/>
            <p:nvPr/>
          </p:nvSpPr>
          <p:spPr>
            <a:xfrm>
              <a:off x="2470634" y="4542611"/>
              <a:ext cx="174651"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38" name="Shape 2272"/>
            <p:cNvSpPr/>
            <p:nvPr/>
          </p:nvSpPr>
          <p:spPr>
            <a:xfrm>
              <a:off x="2320167" y="5247226"/>
              <a:ext cx="99254" cy="99254"/>
            </a:xfrm>
            <a:custGeom>
              <a:avLst/>
              <a:gdLst/>
              <a:ahLst/>
              <a:cxnLst/>
              <a:rect l="0" t="0" r="0" b="0"/>
              <a:pathLst>
                <a:path w="99254" h="99254">
                  <a:moveTo>
                    <a:pt x="0" y="0"/>
                  </a:moveTo>
                  <a:lnTo>
                    <a:pt x="99254" y="0"/>
                  </a:lnTo>
                  <a:lnTo>
                    <a:pt x="49621"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39" name="Shape 2273"/>
            <p:cNvSpPr/>
            <p:nvPr/>
          </p:nvSpPr>
          <p:spPr>
            <a:xfrm>
              <a:off x="2368917" y="5068860"/>
              <a:ext cx="0" cy="206717"/>
            </a:xfrm>
            <a:custGeom>
              <a:avLst/>
              <a:gdLst/>
              <a:ahLst/>
              <a:cxnLst/>
              <a:rect l="0" t="0" r="0" b="0"/>
              <a:pathLst>
                <a:path h="206717">
                  <a:moveTo>
                    <a:pt x="0" y="206717"/>
                  </a:moveTo>
                  <a:lnTo>
                    <a:pt x="0"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0" name="Rectangle 39"/>
            <p:cNvSpPr/>
            <p:nvPr/>
          </p:nvSpPr>
          <p:spPr>
            <a:xfrm>
              <a:off x="2470634" y="5161532"/>
              <a:ext cx="174651"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41" name="Shape 2275"/>
            <p:cNvSpPr/>
            <p:nvPr/>
          </p:nvSpPr>
          <p:spPr>
            <a:xfrm>
              <a:off x="4547046" y="707309"/>
              <a:ext cx="1066630" cy="0"/>
            </a:xfrm>
            <a:custGeom>
              <a:avLst/>
              <a:gdLst/>
              <a:ahLst/>
              <a:cxnLst/>
              <a:rect l="0" t="0" r="0" b="0"/>
              <a:pathLst>
                <a:path w="1066630">
                  <a:moveTo>
                    <a:pt x="0" y="0"/>
                  </a:moveTo>
                  <a:lnTo>
                    <a:pt x="1066630"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2" name="Shape 2276"/>
            <p:cNvSpPr/>
            <p:nvPr/>
          </p:nvSpPr>
          <p:spPr>
            <a:xfrm>
              <a:off x="4547046" y="1212717"/>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3" name="Shape 2277"/>
            <p:cNvSpPr/>
            <p:nvPr/>
          </p:nvSpPr>
          <p:spPr>
            <a:xfrm>
              <a:off x="4547046" y="1709726"/>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4" name="Shape 2278"/>
            <p:cNvSpPr/>
            <p:nvPr/>
          </p:nvSpPr>
          <p:spPr>
            <a:xfrm>
              <a:off x="4547046" y="2200255"/>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5" name="Shape 2279"/>
            <p:cNvSpPr/>
            <p:nvPr/>
          </p:nvSpPr>
          <p:spPr>
            <a:xfrm>
              <a:off x="4547046" y="2701850"/>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6" name="Shape 2280"/>
            <p:cNvSpPr/>
            <p:nvPr/>
          </p:nvSpPr>
          <p:spPr>
            <a:xfrm>
              <a:off x="4547046" y="3222642"/>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7" name="Shape 2281"/>
            <p:cNvSpPr/>
            <p:nvPr/>
          </p:nvSpPr>
          <p:spPr>
            <a:xfrm>
              <a:off x="4547046" y="3761981"/>
              <a:ext cx="1048065" cy="0"/>
            </a:xfrm>
            <a:custGeom>
              <a:avLst/>
              <a:gdLst/>
              <a:ahLst/>
              <a:cxnLst/>
              <a:rect l="0" t="0" r="0" b="0"/>
              <a:pathLst>
                <a:path w="1048065">
                  <a:moveTo>
                    <a:pt x="0" y="0"/>
                  </a:moveTo>
                  <a:lnTo>
                    <a:pt x="1048065"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8" name="Shape 2282"/>
            <p:cNvSpPr/>
            <p:nvPr/>
          </p:nvSpPr>
          <p:spPr>
            <a:xfrm>
              <a:off x="4547046" y="4290158"/>
              <a:ext cx="1066630" cy="0"/>
            </a:xfrm>
            <a:custGeom>
              <a:avLst/>
              <a:gdLst/>
              <a:ahLst/>
              <a:cxnLst/>
              <a:rect l="0" t="0" r="0" b="0"/>
              <a:pathLst>
                <a:path w="1066630">
                  <a:moveTo>
                    <a:pt x="0" y="0"/>
                  </a:moveTo>
                  <a:lnTo>
                    <a:pt x="1066630"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49" name="Shape 2283"/>
            <p:cNvSpPr/>
            <p:nvPr/>
          </p:nvSpPr>
          <p:spPr>
            <a:xfrm>
              <a:off x="4531024" y="4924555"/>
              <a:ext cx="213341" cy="0"/>
            </a:xfrm>
            <a:custGeom>
              <a:avLst/>
              <a:gdLst/>
              <a:ahLst/>
              <a:cxnLst/>
              <a:rect l="0" t="0" r="0" b="0"/>
              <a:pathLst>
                <a:path w="213341">
                  <a:moveTo>
                    <a:pt x="0" y="0"/>
                  </a:moveTo>
                  <a:lnTo>
                    <a:pt x="213341"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0" name="Shape 2284"/>
            <p:cNvSpPr/>
            <p:nvPr/>
          </p:nvSpPr>
          <p:spPr>
            <a:xfrm>
              <a:off x="1558521" y="5352719"/>
              <a:ext cx="801510" cy="465861"/>
            </a:xfrm>
            <a:custGeom>
              <a:avLst/>
              <a:gdLst/>
              <a:ahLst/>
              <a:cxnLst/>
              <a:rect l="0" t="0" r="0" b="0"/>
              <a:pathLst>
                <a:path w="801510" h="465861">
                  <a:moveTo>
                    <a:pt x="801510" y="0"/>
                  </a:moveTo>
                  <a:lnTo>
                    <a:pt x="0" y="465861"/>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1" name="Shape 2285"/>
            <p:cNvSpPr/>
            <p:nvPr/>
          </p:nvSpPr>
          <p:spPr>
            <a:xfrm>
              <a:off x="1558527" y="5818582"/>
              <a:ext cx="816501" cy="507797"/>
            </a:xfrm>
            <a:custGeom>
              <a:avLst/>
              <a:gdLst/>
              <a:ahLst/>
              <a:cxnLst/>
              <a:rect l="0" t="0" r="0" b="0"/>
              <a:pathLst>
                <a:path w="816501" h="507797">
                  <a:moveTo>
                    <a:pt x="816501" y="507797"/>
                  </a:moveTo>
                  <a:lnTo>
                    <a:pt x="0"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2" name="Shape 2286"/>
            <p:cNvSpPr/>
            <p:nvPr/>
          </p:nvSpPr>
          <p:spPr>
            <a:xfrm>
              <a:off x="2360031" y="5349932"/>
              <a:ext cx="836054" cy="474363"/>
            </a:xfrm>
            <a:custGeom>
              <a:avLst/>
              <a:gdLst/>
              <a:ahLst/>
              <a:cxnLst/>
              <a:rect l="0" t="0" r="0" b="0"/>
              <a:pathLst>
                <a:path w="836054" h="474363">
                  <a:moveTo>
                    <a:pt x="0" y="0"/>
                  </a:moveTo>
                  <a:lnTo>
                    <a:pt x="836054" y="474363"/>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3" name="Shape 2287"/>
            <p:cNvSpPr/>
            <p:nvPr/>
          </p:nvSpPr>
          <p:spPr>
            <a:xfrm>
              <a:off x="2375028" y="5824290"/>
              <a:ext cx="821063" cy="502089"/>
            </a:xfrm>
            <a:custGeom>
              <a:avLst/>
              <a:gdLst/>
              <a:ahLst/>
              <a:cxnLst/>
              <a:rect l="0" t="0" r="0" b="0"/>
              <a:pathLst>
                <a:path w="821063" h="502089">
                  <a:moveTo>
                    <a:pt x="0" y="502089"/>
                  </a:moveTo>
                  <a:lnTo>
                    <a:pt x="821063"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4" name="Shape 2288"/>
            <p:cNvSpPr/>
            <p:nvPr/>
          </p:nvSpPr>
          <p:spPr>
            <a:xfrm>
              <a:off x="4784424" y="4433507"/>
              <a:ext cx="861670" cy="501979"/>
            </a:xfrm>
            <a:custGeom>
              <a:avLst/>
              <a:gdLst/>
              <a:ahLst/>
              <a:cxnLst/>
              <a:rect l="0" t="0" r="0" b="0"/>
              <a:pathLst>
                <a:path w="861670" h="501979">
                  <a:moveTo>
                    <a:pt x="861670" y="0"/>
                  </a:moveTo>
                  <a:lnTo>
                    <a:pt x="0" y="501979"/>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5" name="Shape 2289"/>
            <p:cNvSpPr/>
            <p:nvPr/>
          </p:nvSpPr>
          <p:spPr>
            <a:xfrm>
              <a:off x="4784548" y="4935490"/>
              <a:ext cx="873379" cy="531961"/>
            </a:xfrm>
            <a:custGeom>
              <a:avLst/>
              <a:gdLst/>
              <a:ahLst/>
              <a:cxnLst/>
              <a:rect l="0" t="0" r="0" b="0"/>
              <a:pathLst>
                <a:path w="873379" h="531961">
                  <a:moveTo>
                    <a:pt x="0" y="0"/>
                  </a:moveTo>
                  <a:lnTo>
                    <a:pt x="873379" y="531961"/>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6" name="Shape 2290"/>
            <p:cNvSpPr/>
            <p:nvPr/>
          </p:nvSpPr>
          <p:spPr>
            <a:xfrm>
              <a:off x="5646094" y="4432090"/>
              <a:ext cx="881235" cy="507712"/>
            </a:xfrm>
            <a:custGeom>
              <a:avLst/>
              <a:gdLst/>
              <a:ahLst/>
              <a:cxnLst/>
              <a:rect l="0" t="0" r="0" b="0"/>
              <a:pathLst>
                <a:path w="881235" h="507712">
                  <a:moveTo>
                    <a:pt x="0" y="0"/>
                  </a:moveTo>
                  <a:lnTo>
                    <a:pt x="881235" y="507712"/>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7" name="Shape 2291"/>
            <p:cNvSpPr/>
            <p:nvPr/>
          </p:nvSpPr>
          <p:spPr>
            <a:xfrm>
              <a:off x="5654741" y="4940297"/>
              <a:ext cx="870428" cy="527290"/>
            </a:xfrm>
            <a:custGeom>
              <a:avLst/>
              <a:gdLst/>
              <a:ahLst/>
              <a:cxnLst/>
              <a:rect l="0" t="0" r="0" b="0"/>
              <a:pathLst>
                <a:path w="870428" h="527290">
                  <a:moveTo>
                    <a:pt x="0" y="527290"/>
                  </a:moveTo>
                  <a:lnTo>
                    <a:pt x="870428" y="0"/>
                  </a:lnTo>
                </a:path>
              </a:pathLst>
            </a:custGeom>
            <a:ln w="6075" cap="sq">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58" name="Rectangle 57"/>
            <p:cNvSpPr/>
            <p:nvPr/>
          </p:nvSpPr>
          <p:spPr>
            <a:xfrm>
              <a:off x="4868980" y="1064467"/>
              <a:ext cx="174651"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59" name="Rectangle 58"/>
            <p:cNvSpPr/>
            <p:nvPr/>
          </p:nvSpPr>
          <p:spPr>
            <a:xfrm>
              <a:off x="4868980" y="1561455"/>
              <a:ext cx="220376"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0" name="Rectangle 59"/>
            <p:cNvSpPr/>
            <p:nvPr/>
          </p:nvSpPr>
          <p:spPr>
            <a:xfrm>
              <a:off x="4868980" y="2051934"/>
              <a:ext cx="220376" cy="158418"/>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1" name="Rectangle 60"/>
            <p:cNvSpPr/>
            <p:nvPr/>
          </p:nvSpPr>
          <p:spPr>
            <a:xfrm>
              <a:off x="4868980" y="2553500"/>
              <a:ext cx="220376"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2" name="Rectangle 61"/>
            <p:cNvSpPr/>
            <p:nvPr/>
          </p:nvSpPr>
          <p:spPr>
            <a:xfrm>
              <a:off x="4894308" y="3074289"/>
              <a:ext cx="174651"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63" name="Rectangle 62"/>
            <p:cNvSpPr/>
            <p:nvPr/>
          </p:nvSpPr>
          <p:spPr>
            <a:xfrm>
              <a:off x="4868980" y="3613591"/>
              <a:ext cx="220376"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4" name="Rectangle 63"/>
            <p:cNvSpPr/>
            <p:nvPr/>
          </p:nvSpPr>
          <p:spPr>
            <a:xfrm>
              <a:off x="4868980" y="4141807"/>
              <a:ext cx="220376"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5" name="Rectangle 64"/>
            <p:cNvSpPr/>
            <p:nvPr/>
          </p:nvSpPr>
          <p:spPr>
            <a:xfrm>
              <a:off x="4567288" y="4738681"/>
              <a:ext cx="220376" cy="158416"/>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Yes</a:t>
              </a:r>
              <a:endParaRPr lang="en-US" sz="750" dirty="0">
                <a:solidFill>
                  <a:srgbClr val="181717"/>
                </a:solidFill>
                <a:latin typeface="Arial" panose="020B0604020202020204" pitchFamily="34" charset="0"/>
                <a:ea typeface="Arial" panose="020B0604020202020204" pitchFamily="34" charset="0"/>
              </a:endParaRPr>
            </a:p>
          </p:txBody>
        </p:sp>
        <p:sp>
          <p:nvSpPr>
            <p:cNvPr id="66" name="Shape 2300"/>
            <p:cNvSpPr/>
            <p:nvPr/>
          </p:nvSpPr>
          <p:spPr>
            <a:xfrm>
              <a:off x="4682545" y="4872388"/>
              <a:ext cx="99254" cy="99278"/>
            </a:xfrm>
            <a:custGeom>
              <a:avLst/>
              <a:gdLst/>
              <a:ahLst/>
              <a:cxnLst/>
              <a:rect l="0" t="0" r="0" b="0"/>
              <a:pathLst>
                <a:path w="99254" h="99278">
                  <a:moveTo>
                    <a:pt x="0" y="0"/>
                  </a:moveTo>
                  <a:lnTo>
                    <a:pt x="99254" y="49657"/>
                  </a:lnTo>
                  <a:lnTo>
                    <a:pt x="0" y="99278"/>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67" name="Shape 2301"/>
            <p:cNvSpPr/>
            <p:nvPr/>
          </p:nvSpPr>
          <p:spPr>
            <a:xfrm>
              <a:off x="5542173" y="4250095"/>
              <a:ext cx="99254" cy="99242"/>
            </a:xfrm>
            <a:custGeom>
              <a:avLst/>
              <a:gdLst/>
              <a:ahLst/>
              <a:cxnLst/>
              <a:rect l="0" t="0" r="0" b="0"/>
              <a:pathLst>
                <a:path w="99254" h="99242">
                  <a:moveTo>
                    <a:pt x="0" y="0"/>
                  </a:moveTo>
                  <a:lnTo>
                    <a:pt x="99254" y="49633"/>
                  </a:lnTo>
                  <a:lnTo>
                    <a:pt x="0" y="99242"/>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68" name="Shape 2302"/>
            <p:cNvSpPr/>
            <p:nvPr/>
          </p:nvSpPr>
          <p:spPr>
            <a:xfrm>
              <a:off x="5542173" y="3720535"/>
              <a:ext cx="99254" cy="99254"/>
            </a:xfrm>
            <a:custGeom>
              <a:avLst/>
              <a:gdLst/>
              <a:ahLst/>
              <a:cxnLst/>
              <a:rect l="0" t="0" r="0" b="0"/>
              <a:pathLst>
                <a:path w="99254" h="99254">
                  <a:moveTo>
                    <a:pt x="0" y="0"/>
                  </a:moveTo>
                  <a:lnTo>
                    <a:pt x="99254" y="49633"/>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69" name="Shape 2303"/>
            <p:cNvSpPr/>
            <p:nvPr/>
          </p:nvSpPr>
          <p:spPr>
            <a:xfrm>
              <a:off x="5542173" y="3181179"/>
              <a:ext cx="99254" cy="99254"/>
            </a:xfrm>
            <a:custGeom>
              <a:avLst/>
              <a:gdLst/>
              <a:ahLst/>
              <a:cxnLst/>
              <a:rect l="0" t="0" r="0" b="0"/>
              <a:pathLst>
                <a:path w="99254" h="99254">
                  <a:moveTo>
                    <a:pt x="0" y="0"/>
                  </a:moveTo>
                  <a:lnTo>
                    <a:pt x="99254" y="49633"/>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0" name="Shape 2304"/>
            <p:cNvSpPr/>
            <p:nvPr/>
          </p:nvSpPr>
          <p:spPr>
            <a:xfrm>
              <a:off x="5542173" y="2650590"/>
              <a:ext cx="99254" cy="99266"/>
            </a:xfrm>
            <a:custGeom>
              <a:avLst/>
              <a:gdLst/>
              <a:ahLst/>
              <a:cxnLst/>
              <a:rect l="0" t="0" r="0" b="0"/>
              <a:pathLst>
                <a:path w="99254" h="99266">
                  <a:moveTo>
                    <a:pt x="0" y="0"/>
                  </a:moveTo>
                  <a:lnTo>
                    <a:pt x="99254" y="49633"/>
                  </a:lnTo>
                  <a:lnTo>
                    <a:pt x="0" y="99266"/>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1" name="Shape 2305"/>
            <p:cNvSpPr/>
            <p:nvPr/>
          </p:nvSpPr>
          <p:spPr>
            <a:xfrm>
              <a:off x="5542173" y="2158791"/>
              <a:ext cx="99254" cy="99254"/>
            </a:xfrm>
            <a:custGeom>
              <a:avLst/>
              <a:gdLst/>
              <a:ahLst/>
              <a:cxnLst/>
              <a:rect l="0" t="0" r="0" b="0"/>
              <a:pathLst>
                <a:path w="99254" h="99254">
                  <a:moveTo>
                    <a:pt x="0" y="0"/>
                  </a:moveTo>
                  <a:lnTo>
                    <a:pt x="99254" y="49633"/>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2" name="Shape 2306"/>
            <p:cNvSpPr/>
            <p:nvPr/>
          </p:nvSpPr>
          <p:spPr>
            <a:xfrm>
              <a:off x="5542173" y="1669674"/>
              <a:ext cx="99254" cy="99254"/>
            </a:xfrm>
            <a:custGeom>
              <a:avLst/>
              <a:gdLst/>
              <a:ahLst/>
              <a:cxnLst/>
              <a:rect l="0" t="0" r="0" b="0"/>
              <a:pathLst>
                <a:path w="99254" h="99254">
                  <a:moveTo>
                    <a:pt x="0" y="0"/>
                  </a:moveTo>
                  <a:lnTo>
                    <a:pt x="99254" y="49621"/>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3" name="Shape 2307"/>
            <p:cNvSpPr/>
            <p:nvPr/>
          </p:nvSpPr>
          <p:spPr>
            <a:xfrm>
              <a:off x="5542173" y="1165667"/>
              <a:ext cx="99254" cy="99254"/>
            </a:xfrm>
            <a:custGeom>
              <a:avLst/>
              <a:gdLst/>
              <a:ahLst/>
              <a:cxnLst/>
              <a:rect l="0" t="0" r="0" b="0"/>
              <a:pathLst>
                <a:path w="99254" h="99254">
                  <a:moveTo>
                    <a:pt x="0" y="0"/>
                  </a:moveTo>
                  <a:lnTo>
                    <a:pt x="99254" y="49621"/>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4" name="Shape 2308"/>
            <p:cNvSpPr/>
            <p:nvPr/>
          </p:nvSpPr>
          <p:spPr>
            <a:xfrm>
              <a:off x="5542173" y="672213"/>
              <a:ext cx="99254" cy="99254"/>
            </a:xfrm>
            <a:custGeom>
              <a:avLst/>
              <a:gdLst/>
              <a:ahLst/>
              <a:cxnLst/>
              <a:rect l="0" t="0" r="0" b="0"/>
              <a:pathLst>
                <a:path w="99254" h="99254">
                  <a:moveTo>
                    <a:pt x="0" y="0"/>
                  </a:moveTo>
                  <a:lnTo>
                    <a:pt x="99254" y="49633"/>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5" name="Shape 2309"/>
            <p:cNvSpPr/>
            <p:nvPr/>
          </p:nvSpPr>
          <p:spPr>
            <a:xfrm>
              <a:off x="5542173" y="186132"/>
              <a:ext cx="99254" cy="99254"/>
            </a:xfrm>
            <a:custGeom>
              <a:avLst/>
              <a:gdLst/>
              <a:ahLst/>
              <a:cxnLst/>
              <a:rect l="0" t="0" r="0" b="0"/>
              <a:pathLst>
                <a:path w="99254" h="99254">
                  <a:moveTo>
                    <a:pt x="0" y="0"/>
                  </a:moveTo>
                  <a:lnTo>
                    <a:pt x="99254" y="49621"/>
                  </a:lnTo>
                  <a:lnTo>
                    <a:pt x="0" y="99254"/>
                  </a:lnTo>
                  <a:lnTo>
                    <a:pt x="0" y="0"/>
                  </a:lnTo>
                  <a:close/>
                </a:path>
              </a:pathLst>
            </a:custGeom>
            <a:ln w="0" cap="sq">
              <a:miter lim="127000"/>
            </a:ln>
          </p:spPr>
          <p:style>
            <a:lnRef idx="0">
              <a:srgbClr val="000000">
                <a:alpha val="0"/>
              </a:srgbClr>
            </a:lnRef>
            <a:fillRef idx="1">
              <a:srgbClr val="181717"/>
            </a:fillRef>
            <a:effectRef idx="0">
              <a:scrgbClr r="0" g="0" b="0"/>
            </a:effectRef>
            <a:fontRef idx="none"/>
          </p:style>
          <p:txBody>
            <a:bodyPr anchor="ctr"/>
            <a:lstStyle/>
            <a:p>
              <a:endParaRPr lang="en-US" sz="1350" dirty="0"/>
            </a:p>
          </p:txBody>
        </p:sp>
        <p:sp>
          <p:nvSpPr>
            <p:cNvPr id="76" name="Rectangle 75"/>
            <p:cNvSpPr/>
            <p:nvPr/>
          </p:nvSpPr>
          <p:spPr>
            <a:xfrm>
              <a:off x="284845" y="159853"/>
              <a:ext cx="5565072"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Did you pay qualified education expenses in 2016 for an eligible student?*</a:t>
              </a:r>
            </a:p>
          </p:txBody>
        </p:sp>
        <p:sp>
          <p:nvSpPr>
            <p:cNvPr id="77" name="Rectangle 76"/>
            <p:cNvSpPr/>
            <p:nvPr/>
          </p:nvSpPr>
          <p:spPr>
            <a:xfrm>
              <a:off x="311938" y="531911"/>
              <a:ext cx="4914832"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Did the academic period for which you paid qualified education </a:t>
              </a:r>
            </a:p>
          </p:txBody>
        </p:sp>
        <p:sp>
          <p:nvSpPr>
            <p:cNvPr id="78" name="Rectangle 77"/>
            <p:cNvSpPr/>
            <p:nvPr/>
          </p:nvSpPr>
          <p:spPr>
            <a:xfrm>
              <a:off x="311938" y="684486"/>
              <a:ext cx="4072526"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expenses begin in 2016 or the first 3 months of 2017?</a:t>
              </a:r>
            </a:p>
          </p:txBody>
        </p:sp>
        <p:sp>
          <p:nvSpPr>
            <p:cNvPr id="79" name="Shape 2313"/>
            <p:cNvSpPr/>
            <p:nvPr/>
          </p:nvSpPr>
          <p:spPr>
            <a:xfrm>
              <a:off x="261168" y="1052063"/>
              <a:ext cx="4285879" cy="330123"/>
            </a:xfrm>
            <a:custGeom>
              <a:avLst/>
              <a:gdLst/>
              <a:ahLst/>
              <a:cxnLst/>
              <a:rect l="0" t="0" r="0" b="0"/>
              <a:pathLst>
                <a:path w="4285879" h="330123">
                  <a:moveTo>
                    <a:pt x="0" y="330123"/>
                  </a:moveTo>
                  <a:lnTo>
                    <a:pt x="4285879" y="330123"/>
                  </a:lnTo>
                  <a:lnTo>
                    <a:pt x="4285879"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0" name="Shape 2314"/>
            <p:cNvSpPr/>
            <p:nvPr/>
          </p:nvSpPr>
          <p:spPr>
            <a:xfrm>
              <a:off x="261168" y="1557348"/>
              <a:ext cx="4285879" cy="309643"/>
            </a:xfrm>
            <a:custGeom>
              <a:avLst/>
              <a:gdLst/>
              <a:ahLst/>
              <a:cxnLst/>
              <a:rect l="0" t="0" r="0" b="0"/>
              <a:pathLst>
                <a:path w="4285879" h="309643">
                  <a:moveTo>
                    <a:pt x="0" y="309643"/>
                  </a:moveTo>
                  <a:lnTo>
                    <a:pt x="4285879" y="309643"/>
                  </a:lnTo>
                  <a:lnTo>
                    <a:pt x="4285879"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1" name="Shape 2315"/>
            <p:cNvSpPr/>
            <p:nvPr/>
          </p:nvSpPr>
          <p:spPr>
            <a:xfrm>
              <a:off x="261168" y="2062498"/>
              <a:ext cx="4281683" cy="291212"/>
            </a:xfrm>
            <a:custGeom>
              <a:avLst/>
              <a:gdLst/>
              <a:ahLst/>
              <a:cxnLst/>
              <a:rect l="0" t="0" r="0" b="0"/>
              <a:pathLst>
                <a:path w="4281683" h="291212">
                  <a:moveTo>
                    <a:pt x="0" y="291212"/>
                  </a:moveTo>
                  <a:lnTo>
                    <a:pt x="4281683" y="291212"/>
                  </a:lnTo>
                  <a:lnTo>
                    <a:pt x="4281683"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2" name="Shape 2316"/>
            <p:cNvSpPr/>
            <p:nvPr/>
          </p:nvSpPr>
          <p:spPr>
            <a:xfrm>
              <a:off x="258058" y="3064284"/>
              <a:ext cx="4285867" cy="327708"/>
            </a:xfrm>
            <a:custGeom>
              <a:avLst/>
              <a:gdLst/>
              <a:ahLst/>
              <a:cxnLst/>
              <a:rect l="0" t="0" r="0" b="0"/>
              <a:pathLst>
                <a:path w="4285867" h="327708">
                  <a:moveTo>
                    <a:pt x="0" y="327708"/>
                  </a:moveTo>
                  <a:lnTo>
                    <a:pt x="4285867" y="327708"/>
                  </a:lnTo>
                  <a:lnTo>
                    <a:pt x="4285867"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3" name="Shape 2317"/>
            <p:cNvSpPr/>
            <p:nvPr/>
          </p:nvSpPr>
          <p:spPr>
            <a:xfrm>
              <a:off x="185554" y="4748188"/>
              <a:ext cx="4332743" cy="320670"/>
            </a:xfrm>
            <a:custGeom>
              <a:avLst/>
              <a:gdLst/>
              <a:ahLst/>
              <a:cxnLst/>
              <a:rect l="0" t="0" r="0" b="0"/>
              <a:pathLst>
                <a:path w="4332743" h="320670">
                  <a:moveTo>
                    <a:pt x="0" y="320670"/>
                  </a:moveTo>
                  <a:lnTo>
                    <a:pt x="4332743" y="320670"/>
                  </a:lnTo>
                  <a:lnTo>
                    <a:pt x="4332743"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4" name="Shape 2318"/>
            <p:cNvSpPr/>
            <p:nvPr/>
          </p:nvSpPr>
          <p:spPr>
            <a:xfrm>
              <a:off x="253691" y="3593220"/>
              <a:ext cx="4285879" cy="333783"/>
            </a:xfrm>
            <a:custGeom>
              <a:avLst/>
              <a:gdLst/>
              <a:ahLst/>
              <a:cxnLst/>
              <a:rect l="0" t="0" r="0" b="0"/>
              <a:pathLst>
                <a:path w="4285879" h="333783">
                  <a:moveTo>
                    <a:pt x="0" y="333783"/>
                  </a:moveTo>
                  <a:lnTo>
                    <a:pt x="4285879" y="333783"/>
                  </a:lnTo>
                  <a:lnTo>
                    <a:pt x="4285879"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5" name="Shape 2319"/>
            <p:cNvSpPr/>
            <p:nvPr/>
          </p:nvSpPr>
          <p:spPr>
            <a:xfrm>
              <a:off x="246555" y="4131854"/>
              <a:ext cx="4300492" cy="325866"/>
            </a:xfrm>
            <a:custGeom>
              <a:avLst/>
              <a:gdLst/>
              <a:ahLst/>
              <a:cxnLst/>
              <a:rect l="0" t="0" r="0" b="0"/>
              <a:pathLst>
                <a:path w="4300492" h="325866">
                  <a:moveTo>
                    <a:pt x="0" y="325866"/>
                  </a:moveTo>
                  <a:lnTo>
                    <a:pt x="4300492" y="325866"/>
                  </a:lnTo>
                  <a:lnTo>
                    <a:pt x="4300492"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6" name="Shape 2320"/>
            <p:cNvSpPr/>
            <p:nvPr/>
          </p:nvSpPr>
          <p:spPr>
            <a:xfrm>
              <a:off x="262681" y="2538922"/>
              <a:ext cx="4285574" cy="325866"/>
            </a:xfrm>
            <a:custGeom>
              <a:avLst/>
              <a:gdLst/>
              <a:ahLst/>
              <a:cxnLst/>
              <a:rect l="0" t="0" r="0" b="0"/>
              <a:pathLst>
                <a:path w="4285574" h="325866">
                  <a:moveTo>
                    <a:pt x="0" y="325866"/>
                  </a:moveTo>
                  <a:lnTo>
                    <a:pt x="4285574" y="325866"/>
                  </a:lnTo>
                  <a:lnTo>
                    <a:pt x="4285574"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7" name="Shape 2321"/>
            <p:cNvSpPr/>
            <p:nvPr/>
          </p:nvSpPr>
          <p:spPr>
            <a:xfrm>
              <a:off x="248971" y="539754"/>
              <a:ext cx="4298077" cy="325036"/>
            </a:xfrm>
            <a:custGeom>
              <a:avLst/>
              <a:gdLst/>
              <a:ahLst/>
              <a:cxnLst/>
              <a:rect l="0" t="0" r="0" b="0"/>
              <a:pathLst>
                <a:path w="4298077" h="325036">
                  <a:moveTo>
                    <a:pt x="0" y="325036"/>
                  </a:moveTo>
                  <a:lnTo>
                    <a:pt x="4298077" y="325036"/>
                  </a:lnTo>
                  <a:lnTo>
                    <a:pt x="4298077"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8" name="Shape 2322"/>
            <p:cNvSpPr/>
            <p:nvPr/>
          </p:nvSpPr>
          <p:spPr>
            <a:xfrm>
              <a:off x="248971" y="86700"/>
              <a:ext cx="4293881" cy="308594"/>
            </a:xfrm>
            <a:custGeom>
              <a:avLst/>
              <a:gdLst/>
              <a:ahLst/>
              <a:cxnLst/>
              <a:rect l="0" t="0" r="0" b="0"/>
              <a:pathLst>
                <a:path w="4293881" h="308594">
                  <a:moveTo>
                    <a:pt x="0" y="308594"/>
                  </a:moveTo>
                  <a:lnTo>
                    <a:pt x="4293881" y="308594"/>
                  </a:lnTo>
                  <a:lnTo>
                    <a:pt x="4293881" y="0"/>
                  </a:lnTo>
                  <a:lnTo>
                    <a:pt x="0" y="0"/>
                  </a:lnTo>
                  <a:close/>
                </a:path>
              </a:pathLst>
            </a:custGeom>
            <a:ln w="6075" cap="flat">
              <a:miter lim="127000"/>
            </a:ln>
          </p:spPr>
          <p:style>
            <a:lnRef idx="1">
              <a:srgbClr val="181717"/>
            </a:lnRef>
            <a:fillRef idx="0">
              <a:srgbClr val="000000">
                <a:alpha val="0"/>
              </a:srgbClr>
            </a:fillRef>
            <a:effectRef idx="0">
              <a:scrgbClr r="0" g="0" b="0"/>
            </a:effectRef>
            <a:fontRef idx="none"/>
          </p:style>
          <p:txBody>
            <a:bodyPr anchor="ctr"/>
            <a:lstStyle/>
            <a:p>
              <a:endParaRPr lang="en-US" sz="1350" dirty="0"/>
            </a:p>
          </p:txBody>
        </p:sp>
        <p:sp>
          <p:nvSpPr>
            <p:cNvPr id="89" name="Rectangle 88"/>
            <p:cNvSpPr/>
            <p:nvPr/>
          </p:nvSpPr>
          <p:spPr>
            <a:xfrm>
              <a:off x="4864394" y="546987"/>
              <a:ext cx="174651" cy="158417"/>
            </a:xfrm>
            <a:prstGeom prst="rect">
              <a:avLst/>
            </a:prstGeom>
            <a:ln>
              <a:noFill/>
            </a:ln>
          </p:spPr>
          <p:txBody>
            <a:bodyPr vert="horz" lIns="0" tIns="0" rIns="0" bIns="0" rtlCol="0" anchor="ctr">
              <a:noAutofit/>
            </a:bodyPr>
            <a:lstStyle/>
            <a:p>
              <a:pPr>
                <a:lnSpc>
                  <a:spcPct val="107000"/>
                </a:lnSpc>
                <a:spcAft>
                  <a:spcPts val="600"/>
                </a:spcAft>
              </a:pPr>
              <a:r>
                <a:rPr lang="en-US" sz="600" i="1" dirty="0">
                  <a:solidFill>
                    <a:srgbClr val="181717"/>
                  </a:solidFill>
                  <a:latin typeface="Arial" panose="020B0604020202020204" pitchFamily="34" charset="0"/>
                  <a:ea typeface="Arial" panose="020B0604020202020204" pitchFamily="34" charset="0"/>
                </a:rPr>
                <a:t>No</a:t>
              </a:r>
              <a:endParaRPr lang="en-US" sz="750" dirty="0">
                <a:solidFill>
                  <a:srgbClr val="181717"/>
                </a:solidFill>
                <a:latin typeface="Arial" panose="020B0604020202020204" pitchFamily="34" charset="0"/>
                <a:ea typeface="Arial" panose="020B0604020202020204" pitchFamily="34" charset="0"/>
              </a:endParaRPr>
            </a:p>
          </p:txBody>
        </p:sp>
        <p:sp>
          <p:nvSpPr>
            <p:cNvPr id="90" name="Rectangle 89"/>
            <p:cNvSpPr/>
            <p:nvPr/>
          </p:nvSpPr>
          <p:spPr>
            <a:xfrm>
              <a:off x="321171" y="1058272"/>
              <a:ext cx="5483697"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Is the eligible student you, your spouse (if married filing jointly), or your </a:t>
              </a:r>
            </a:p>
          </p:txBody>
        </p:sp>
        <p:sp>
          <p:nvSpPr>
            <p:cNvPr id="91" name="Rectangle 90"/>
            <p:cNvSpPr/>
            <p:nvPr/>
          </p:nvSpPr>
          <p:spPr>
            <a:xfrm>
              <a:off x="321171" y="1210847"/>
              <a:ext cx="5003612" cy="197176"/>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dependent for whom you claim an exemption on your tax return?</a:t>
              </a:r>
            </a:p>
          </p:txBody>
        </p:sp>
        <p:sp>
          <p:nvSpPr>
            <p:cNvPr id="92" name="Rectangle 91"/>
            <p:cNvSpPr/>
            <p:nvPr/>
          </p:nvSpPr>
          <p:spPr>
            <a:xfrm>
              <a:off x="295233" y="1632717"/>
              <a:ext cx="4781071"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Are you listed as a dependent on another person’s tax return?</a:t>
              </a:r>
            </a:p>
          </p:txBody>
        </p:sp>
        <p:sp>
          <p:nvSpPr>
            <p:cNvPr id="93" name="Rectangle 92"/>
            <p:cNvSpPr/>
            <p:nvPr/>
          </p:nvSpPr>
          <p:spPr>
            <a:xfrm>
              <a:off x="291165" y="2112564"/>
              <a:ext cx="3421307"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Is your filing status married filing separately?</a:t>
              </a:r>
            </a:p>
          </p:txBody>
        </p:sp>
        <p:sp>
          <p:nvSpPr>
            <p:cNvPr id="94" name="Rectangle 93"/>
            <p:cNvSpPr/>
            <p:nvPr/>
          </p:nvSpPr>
          <p:spPr>
            <a:xfrm>
              <a:off x="327783" y="2547656"/>
              <a:ext cx="5223784" cy="197176"/>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For any part of 2016, were you (or your spouse) a nonresident alien </a:t>
              </a:r>
            </a:p>
          </p:txBody>
        </p:sp>
        <p:sp>
          <p:nvSpPr>
            <p:cNvPr id="95" name="Rectangle 94"/>
            <p:cNvSpPr/>
            <p:nvPr/>
          </p:nvSpPr>
          <p:spPr>
            <a:xfrm>
              <a:off x="327782" y="2700232"/>
              <a:ext cx="5017478"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who didn’t elect to be treated as a resident alien for tax purposes?</a:t>
              </a:r>
            </a:p>
          </p:txBody>
        </p:sp>
        <p:sp>
          <p:nvSpPr>
            <p:cNvPr id="96" name="Rectangle 95"/>
            <p:cNvSpPr/>
            <p:nvPr/>
          </p:nvSpPr>
          <p:spPr>
            <a:xfrm>
              <a:off x="299302" y="3065394"/>
              <a:ext cx="5062459"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Is your modified adjusted gross income (MAGI) less than $90,000 </a:t>
              </a:r>
            </a:p>
          </p:txBody>
        </p:sp>
        <p:sp>
          <p:nvSpPr>
            <p:cNvPr id="97" name="Rectangle 96"/>
            <p:cNvSpPr/>
            <p:nvPr/>
          </p:nvSpPr>
          <p:spPr>
            <a:xfrm>
              <a:off x="299302" y="3217969"/>
              <a:ext cx="43798"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a:t>
              </a:r>
            </a:p>
          </p:txBody>
        </p:sp>
        <p:sp>
          <p:nvSpPr>
            <p:cNvPr id="98" name="Rectangle 97"/>
            <p:cNvSpPr/>
            <p:nvPr/>
          </p:nvSpPr>
          <p:spPr>
            <a:xfrm>
              <a:off x="332232" y="3217969"/>
              <a:ext cx="2490222"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$180,000 if married filing jointly)?</a:t>
              </a:r>
            </a:p>
          </p:txBody>
        </p:sp>
        <p:sp>
          <p:nvSpPr>
            <p:cNvPr id="99" name="Rectangle 98"/>
            <p:cNvSpPr/>
            <p:nvPr/>
          </p:nvSpPr>
          <p:spPr>
            <a:xfrm>
              <a:off x="299302" y="3673913"/>
              <a:ext cx="4879151"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Did you use the same expenses to claim a deduction or credit?</a:t>
              </a:r>
            </a:p>
          </p:txBody>
        </p:sp>
        <p:sp>
          <p:nvSpPr>
            <p:cNvPr id="100" name="Rectangle 99"/>
            <p:cNvSpPr/>
            <p:nvPr/>
          </p:nvSpPr>
          <p:spPr>
            <a:xfrm>
              <a:off x="299259" y="4133212"/>
              <a:ext cx="5643552" cy="189162"/>
            </a:xfrm>
            <a:prstGeom prst="rect">
              <a:avLst/>
            </a:prstGeom>
            <a:ln>
              <a:noFill/>
            </a:ln>
          </p:spPr>
          <p:txBody>
            <a:bodyPr vert="horz" lIns="0" tIns="0" rIns="0" bIns="0" rtlCol="0" anchor="ctr">
              <a:noAutofit/>
            </a:bodyPr>
            <a:lstStyle/>
            <a:p>
              <a:pPr>
                <a:lnSpc>
                  <a:spcPct val="107000"/>
                </a:lnSpc>
                <a:spcAft>
                  <a:spcPts val="600"/>
                </a:spcAft>
              </a:pPr>
              <a:r>
                <a:rPr lang="en-US" sz="713" dirty="0">
                  <a:solidFill>
                    <a:srgbClr val="181717"/>
                  </a:solidFill>
                  <a:latin typeface="Arial" panose="020B0604020202020204" pitchFamily="34" charset="0"/>
                  <a:ea typeface="Arial" panose="020B0604020202020204" pitchFamily="34" charset="0"/>
                </a:rPr>
                <a:t>Were the same expenses paid entirely with a tax-free scholarship, grant, or </a:t>
              </a:r>
              <a:endParaRPr lang="en-US" sz="750" dirty="0">
                <a:solidFill>
                  <a:srgbClr val="181717"/>
                </a:solidFill>
                <a:latin typeface="Arial" panose="020B0604020202020204" pitchFamily="34" charset="0"/>
                <a:ea typeface="Arial" panose="020B0604020202020204" pitchFamily="34" charset="0"/>
              </a:endParaRPr>
            </a:p>
          </p:txBody>
        </p:sp>
        <p:sp>
          <p:nvSpPr>
            <p:cNvPr id="101" name="Rectangle 100"/>
            <p:cNvSpPr/>
            <p:nvPr/>
          </p:nvSpPr>
          <p:spPr>
            <a:xfrm>
              <a:off x="299380" y="4279587"/>
              <a:ext cx="3390966" cy="189162"/>
            </a:xfrm>
            <a:prstGeom prst="rect">
              <a:avLst/>
            </a:prstGeom>
            <a:ln>
              <a:noFill/>
            </a:ln>
          </p:spPr>
          <p:txBody>
            <a:bodyPr vert="horz" lIns="0" tIns="0" rIns="0" bIns="0" rtlCol="0" anchor="ctr">
              <a:noAutofit/>
            </a:bodyPr>
            <a:lstStyle/>
            <a:p>
              <a:pPr>
                <a:lnSpc>
                  <a:spcPct val="107000"/>
                </a:lnSpc>
                <a:spcAft>
                  <a:spcPts val="600"/>
                </a:spcAft>
              </a:pPr>
              <a:r>
                <a:rPr lang="en-US" sz="713" dirty="0">
                  <a:solidFill>
                    <a:srgbClr val="181717"/>
                  </a:solidFill>
                  <a:latin typeface="Arial" panose="020B0604020202020204" pitchFamily="34" charset="0"/>
                  <a:ea typeface="Arial" panose="020B0604020202020204" pitchFamily="34" charset="0"/>
                </a:rPr>
                <a:t>employer-provided educational assistance?</a:t>
              </a:r>
              <a:endParaRPr lang="en-US" sz="750" dirty="0">
                <a:solidFill>
                  <a:srgbClr val="181717"/>
                </a:solidFill>
                <a:latin typeface="Arial" panose="020B0604020202020204" pitchFamily="34" charset="0"/>
                <a:ea typeface="Arial" panose="020B0604020202020204" pitchFamily="34" charset="0"/>
              </a:endParaRPr>
            </a:p>
          </p:txBody>
        </p:sp>
        <p:sp>
          <p:nvSpPr>
            <p:cNvPr id="102" name="Rectangle 101"/>
            <p:cNvSpPr/>
            <p:nvPr/>
          </p:nvSpPr>
          <p:spPr>
            <a:xfrm>
              <a:off x="226072" y="4800141"/>
              <a:ext cx="4732369"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Did you or someone else receive a refund of all the expenses?</a:t>
              </a:r>
            </a:p>
          </p:txBody>
        </p:sp>
        <p:sp>
          <p:nvSpPr>
            <p:cNvPr id="103" name="Rectangle 102"/>
            <p:cNvSpPr/>
            <p:nvPr/>
          </p:nvSpPr>
          <p:spPr>
            <a:xfrm>
              <a:off x="1965297" y="5564923"/>
              <a:ext cx="357823"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You </a:t>
              </a:r>
            </a:p>
          </p:txBody>
        </p:sp>
        <p:sp>
          <p:nvSpPr>
            <p:cNvPr id="104" name="Rectangle 103"/>
            <p:cNvSpPr/>
            <p:nvPr/>
          </p:nvSpPr>
          <p:spPr>
            <a:xfrm>
              <a:off x="2236881" y="5561998"/>
              <a:ext cx="351567" cy="201740"/>
            </a:xfrm>
            <a:prstGeom prst="rect">
              <a:avLst/>
            </a:prstGeom>
            <a:ln>
              <a:noFill/>
            </a:ln>
          </p:spPr>
          <p:txBody>
            <a:bodyPr vert="horz" lIns="0" tIns="0" rIns="0" bIns="0" rtlCol="0" anchor="ctr">
              <a:noAutofit/>
            </a:bodyPr>
            <a:lstStyle/>
            <a:p>
              <a:pPr>
                <a:lnSpc>
                  <a:spcPct val="107000"/>
                </a:lnSpc>
                <a:spcAft>
                  <a:spcPts val="600"/>
                </a:spcAft>
              </a:pPr>
              <a:r>
                <a:rPr lang="en-US" sz="750" b="1" dirty="0">
                  <a:solidFill>
                    <a:srgbClr val="181717"/>
                  </a:solidFill>
                  <a:latin typeface="Arial" panose="020B0604020202020204" pitchFamily="34" charset="0"/>
                  <a:ea typeface="Arial" panose="020B0604020202020204" pitchFamily="34" charset="0"/>
                </a:rPr>
                <a:t>can </a:t>
              </a:r>
              <a:endParaRPr lang="en-US" sz="750" dirty="0">
                <a:solidFill>
                  <a:srgbClr val="181717"/>
                </a:solidFill>
                <a:latin typeface="Arial" panose="020B0604020202020204" pitchFamily="34" charset="0"/>
                <a:ea typeface="Arial" panose="020B0604020202020204" pitchFamily="34" charset="0"/>
              </a:endParaRPr>
            </a:p>
          </p:txBody>
        </p:sp>
        <p:sp>
          <p:nvSpPr>
            <p:cNvPr id="105" name="Rectangle 104"/>
            <p:cNvSpPr/>
            <p:nvPr/>
          </p:nvSpPr>
          <p:spPr>
            <a:xfrm>
              <a:off x="2503760" y="5564923"/>
              <a:ext cx="777032"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claim        </a:t>
              </a:r>
            </a:p>
          </p:txBody>
        </p:sp>
        <p:sp>
          <p:nvSpPr>
            <p:cNvPr id="106" name="Rectangle 105"/>
            <p:cNvSpPr/>
            <p:nvPr/>
          </p:nvSpPr>
          <p:spPr>
            <a:xfrm>
              <a:off x="2005857" y="5717497"/>
              <a:ext cx="1056053"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the American </a:t>
              </a:r>
            </a:p>
          </p:txBody>
        </p:sp>
        <p:sp>
          <p:nvSpPr>
            <p:cNvPr id="107" name="Rectangle 106"/>
            <p:cNvSpPr/>
            <p:nvPr/>
          </p:nvSpPr>
          <p:spPr>
            <a:xfrm>
              <a:off x="1876423" y="5870072"/>
              <a:ext cx="1541381" cy="197175"/>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opportunity credit    </a:t>
              </a:r>
            </a:p>
          </p:txBody>
        </p:sp>
        <p:sp>
          <p:nvSpPr>
            <p:cNvPr id="108" name="Rectangle 107"/>
            <p:cNvSpPr/>
            <p:nvPr/>
          </p:nvSpPr>
          <p:spPr>
            <a:xfrm>
              <a:off x="2083416" y="6022647"/>
              <a:ext cx="802735"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for 2016.**</a:t>
              </a:r>
            </a:p>
          </p:txBody>
        </p:sp>
        <p:sp>
          <p:nvSpPr>
            <p:cNvPr id="109" name="Rectangle 108"/>
            <p:cNvSpPr/>
            <p:nvPr/>
          </p:nvSpPr>
          <p:spPr>
            <a:xfrm>
              <a:off x="2686976" y="6019723"/>
              <a:ext cx="47011" cy="201740"/>
            </a:xfrm>
            <a:prstGeom prst="rect">
              <a:avLst/>
            </a:prstGeom>
            <a:ln>
              <a:noFill/>
            </a:ln>
          </p:spPr>
          <p:txBody>
            <a:bodyPr vert="horz" lIns="0" tIns="0" rIns="0" bIns="0" rtlCol="0" anchor="ctr">
              <a:noAutofit/>
            </a:bodyPr>
            <a:lstStyle/>
            <a:p>
              <a:pPr>
                <a:lnSpc>
                  <a:spcPct val="107000"/>
                </a:lnSpc>
                <a:spcAft>
                  <a:spcPts val="600"/>
                </a:spcAft>
              </a:pPr>
              <a:r>
                <a:rPr lang="en-US" sz="750" b="1" dirty="0">
                  <a:solidFill>
                    <a:srgbClr val="181717"/>
                  </a:solidFill>
                  <a:latin typeface="Arial" panose="020B0604020202020204" pitchFamily="34" charset="0"/>
                  <a:ea typeface="Arial" panose="020B0604020202020204" pitchFamily="34" charset="0"/>
                </a:rPr>
                <a:t> </a:t>
              </a:r>
              <a:endParaRPr lang="en-US" sz="750" dirty="0">
                <a:solidFill>
                  <a:srgbClr val="181717"/>
                </a:solidFill>
                <a:latin typeface="Arial" panose="020B0604020202020204" pitchFamily="34" charset="0"/>
                <a:ea typeface="Arial" panose="020B0604020202020204" pitchFamily="34" charset="0"/>
              </a:endParaRPr>
            </a:p>
          </p:txBody>
        </p:sp>
        <p:sp>
          <p:nvSpPr>
            <p:cNvPr id="110" name="Rectangle 109"/>
            <p:cNvSpPr/>
            <p:nvPr/>
          </p:nvSpPr>
          <p:spPr>
            <a:xfrm>
              <a:off x="2722323" y="6022647"/>
              <a:ext cx="47011" cy="197174"/>
            </a:xfrm>
            <a:prstGeom prst="rect">
              <a:avLst/>
            </a:prstGeom>
            <a:ln>
              <a:noFill/>
            </a:ln>
          </p:spPr>
          <p:txBody>
            <a:bodyPr vert="horz" lIns="0" tIns="0" rIns="0" bIns="0" rtlCol="0" anchor="ctr">
              <a:noAutofit/>
            </a:bodyPr>
            <a:lstStyle/>
            <a:p>
              <a:pPr>
                <a:lnSpc>
                  <a:spcPct val="107000"/>
                </a:lnSpc>
                <a:spcAft>
                  <a:spcPts val="600"/>
                </a:spcAft>
              </a:pPr>
              <a:r>
                <a:rPr lang="en-US" sz="750" dirty="0">
                  <a:solidFill>
                    <a:srgbClr val="181717"/>
                  </a:solidFill>
                  <a:latin typeface="Arial" panose="020B0604020202020204" pitchFamily="34" charset="0"/>
                  <a:ea typeface="Arial" panose="020B0604020202020204" pitchFamily="34" charset="0"/>
                </a:rPr>
                <a:t> </a:t>
              </a:r>
            </a:p>
          </p:txBody>
        </p:sp>
        <p:sp>
          <p:nvSpPr>
            <p:cNvPr id="111" name="Rectangle 110"/>
            <p:cNvSpPr/>
            <p:nvPr/>
          </p:nvSpPr>
          <p:spPr>
            <a:xfrm>
              <a:off x="5373262" y="4597176"/>
              <a:ext cx="345943" cy="234003"/>
            </a:xfrm>
            <a:prstGeom prst="rect">
              <a:avLst/>
            </a:prstGeom>
            <a:ln>
              <a:noFill/>
            </a:ln>
          </p:spPr>
          <p:txBody>
            <a:bodyPr vert="horz" lIns="0" tIns="0" rIns="0" bIns="0" rtlCol="0" anchor="ctr">
              <a:noAutofit/>
            </a:bodyPr>
            <a:lstStyle/>
            <a:p>
              <a:pPr>
                <a:lnSpc>
                  <a:spcPct val="107000"/>
                </a:lnSpc>
                <a:spcAft>
                  <a:spcPts val="600"/>
                </a:spcAft>
              </a:pP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You</a:t>
              </a:r>
              <a:r>
                <a:rPr lang="en-US" sz="863" spc="-11" dirty="0">
                  <a:solidFill>
                    <a:srgbClr val="181717"/>
                  </a:solidFill>
                  <a:latin typeface="Calibri" panose="020F0502020204030204" pitchFamily="34" charset="0"/>
                  <a:ea typeface="Calibri" panose="020F0502020204030204" pitchFamily="34" charset="0"/>
                  <a:cs typeface="Calibri" panose="020F0502020204030204" pitchFamily="34" charset="0"/>
                </a:rPr>
                <a:t> </a:t>
              </a:r>
              <a:endParaRPr lang="en-US" sz="750" dirty="0">
                <a:solidFill>
                  <a:srgbClr val="181717"/>
                </a:solidFill>
                <a:latin typeface="Arial" panose="020B0604020202020204" pitchFamily="34" charset="0"/>
                <a:ea typeface="Arial" panose="020B0604020202020204" pitchFamily="34" charset="0"/>
              </a:endParaRPr>
            </a:p>
          </p:txBody>
        </p:sp>
        <p:sp>
          <p:nvSpPr>
            <p:cNvPr id="112" name="Rectangle 111"/>
            <p:cNvSpPr/>
            <p:nvPr/>
          </p:nvSpPr>
          <p:spPr>
            <a:xfrm>
              <a:off x="5633369" y="4591760"/>
              <a:ext cx="418344" cy="241207"/>
            </a:xfrm>
            <a:prstGeom prst="rect">
              <a:avLst/>
            </a:prstGeom>
            <a:ln>
              <a:noFill/>
            </a:ln>
          </p:spPr>
          <p:txBody>
            <a:bodyPr vert="horz" lIns="0" tIns="0" rIns="0" bIns="0" rtlCol="0" anchor="ctr">
              <a:noAutofit/>
            </a:bodyPr>
            <a:lstStyle/>
            <a:p>
              <a:pPr>
                <a:lnSpc>
                  <a:spcPct val="107000"/>
                </a:lnSpc>
                <a:spcAft>
                  <a:spcPts val="600"/>
                </a:spcAft>
              </a:pPr>
              <a:r>
                <a:rPr lang="en-US" sz="863" b="1" dirty="0">
                  <a:solidFill>
                    <a:srgbClr val="181717"/>
                  </a:solidFill>
                  <a:latin typeface="Calibri" panose="020F0502020204030204" pitchFamily="34" charset="0"/>
                  <a:ea typeface="Calibri" panose="020F0502020204030204" pitchFamily="34" charset="0"/>
                  <a:cs typeface="Calibri" panose="020F0502020204030204" pitchFamily="34" charset="0"/>
                </a:rPr>
                <a:t>can’t</a:t>
              </a:r>
              <a:endParaRPr lang="en-US" sz="750" dirty="0">
                <a:solidFill>
                  <a:srgbClr val="181717"/>
                </a:solidFill>
                <a:latin typeface="Arial" panose="020B0604020202020204" pitchFamily="34" charset="0"/>
                <a:ea typeface="Arial" panose="020B0604020202020204" pitchFamily="34" charset="0"/>
              </a:endParaRPr>
            </a:p>
          </p:txBody>
        </p:sp>
        <p:sp>
          <p:nvSpPr>
            <p:cNvPr id="113" name="Rectangle 112"/>
            <p:cNvSpPr/>
            <p:nvPr/>
          </p:nvSpPr>
          <p:spPr>
            <a:xfrm>
              <a:off x="5072316" y="4772825"/>
              <a:ext cx="1565035" cy="234002"/>
            </a:xfrm>
            <a:prstGeom prst="rect">
              <a:avLst/>
            </a:prstGeom>
            <a:ln>
              <a:noFill/>
            </a:ln>
          </p:spPr>
          <p:txBody>
            <a:bodyPr vert="horz" lIns="0" tIns="0" rIns="0" bIns="0" rtlCol="0" anchor="ctr">
              <a:noAutofit/>
            </a:bodyPr>
            <a:lstStyle/>
            <a:p>
              <a:pPr>
                <a:lnSpc>
                  <a:spcPct val="107000"/>
                </a:lnSpc>
                <a:spcAft>
                  <a:spcPts val="600"/>
                </a:spcAft>
              </a:pP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claim</a:t>
              </a:r>
              <a:r>
                <a:rPr lang="en-US" sz="863" spc="-11" dirty="0">
                  <a:solidFill>
                    <a:srgbClr val="181717"/>
                  </a:solidFill>
                  <a:latin typeface="Calibri" panose="020F0502020204030204" pitchFamily="34" charset="0"/>
                  <a:ea typeface="Calibri" panose="020F0502020204030204" pitchFamily="34" charset="0"/>
                  <a:cs typeface="Calibri" panose="020F0502020204030204" pitchFamily="34" charset="0"/>
                </a:rPr>
                <a:t> </a:t>
              </a: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the</a:t>
              </a:r>
              <a:r>
                <a:rPr lang="en-US" sz="863" spc="-11" dirty="0">
                  <a:solidFill>
                    <a:srgbClr val="181717"/>
                  </a:solidFill>
                  <a:latin typeface="Calibri" panose="020F0502020204030204" pitchFamily="34" charset="0"/>
                  <a:ea typeface="Calibri" panose="020F0502020204030204" pitchFamily="34" charset="0"/>
                  <a:cs typeface="Calibri" panose="020F0502020204030204" pitchFamily="34" charset="0"/>
                </a:rPr>
                <a:t> </a:t>
              </a: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American</a:t>
              </a:r>
              <a:endParaRPr lang="en-US" sz="750" dirty="0">
                <a:solidFill>
                  <a:srgbClr val="181717"/>
                </a:solidFill>
                <a:latin typeface="Arial" panose="020B0604020202020204" pitchFamily="34" charset="0"/>
                <a:ea typeface="Arial" panose="020B0604020202020204" pitchFamily="34" charset="0"/>
              </a:endParaRPr>
            </a:p>
          </p:txBody>
        </p:sp>
        <p:sp>
          <p:nvSpPr>
            <p:cNvPr id="114" name="Rectangle 113"/>
            <p:cNvSpPr/>
            <p:nvPr/>
          </p:nvSpPr>
          <p:spPr>
            <a:xfrm>
              <a:off x="5098956" y="4948473"/>
              <a:ext cx="1494348" cy="234003"/>
            </a:xfrm>
            <a:prstGeom prst="rect">
              <a:avLst/>
            </a:prstGeom>
            <a:ln>
              <a:noFill/>
            </a:ln>
          </p:spPr>
          <p:txBody>
            <a:bodyPr vert="horz" lIns="0" tIns="0" rIns="0" bIns="0" rtlCol="0" anchor="ctr">
              <a:noAutofit/>
            </a:bodyPr>
            <a:lstStyle/>
            <a:p>
              <a:pPr>
                <a:lnSpc>
                  <a:spcPct val="107000"/>
                </a:lnSpc>
                <a:spcAft>
                  <a:spcPts val="600"/>
                </a:spcAft>
              </a:pP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opportunity</a:t>
              </a:r>
              <a:r>
                <a:rPr lang="en-US" sz="863" spc="-11" dirty="0">
                  <a:solidFill>
                    <a:srgbClr val="181717"/>
                  </a:solidFill>
                  <a:latin typeface="Calibri" panose="020F0502020204030204" pitchFamily="34" charset="0"/>
                  <a:ea typeface="Calibri" panose="020F0502020204030204" pitchFamily="34" charset="0"/>
                  <a:cs typeface="Calibri" panose="020F0502020204030204" pitchFamily="34" charset="0"/>
                </a:rPr>
                <a:t> </a:t>
              </a: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credit</a:t>
              </a:r>
              <a:endParaRPr lang="en-US" sz="750" dirty="0">
                <a:solidFill>
                  <a:srgbClr val="181717"/>
                </a:solidFill>
                <a:latin typeface="Arial" panose="020B0604020202020204" pitchFamily="34" charset="0"/>
                <a:ea typeface="Arial" panose="020B0604020202020204" pitchFamily="34" charset="0"/>
              </a:endParaRPr>
            </a:p>
          </p:txBody>
        </p:sp>
        <p:sp>
          <p:nvSpPr>
            <p:cNvPr id="115" name="Rectangle 114"/>
            <p:cNvSpPr/>
            <p:nvPr/>
          </p:nvSpPr>
          <p:spPr>
            <a:xfrm>
              <a:off x="5395364" y="5124123"/>
              <a:ext cx="705902" cy="234003"/>
            </a:xfrm>
            <a:prstGeom prst="rect">
              <a:avLst/>
            </a:prstGeom>
            <a:ln>
              <a:noFill/>
            </a:ln>
          </p:spPr>
          <p:txBody>
            <a:bodyPr vert="horz" lIns="0" tIns="0" rIns="0" bIns="0" rtlCol="0" anchor="ctr">
              <a:noAutofit/>
            </a:bodyPr>
            <a:lstStyle/>
            <a:p>
              <a:pPr>
                <a:lnSpc>
                  <a:spcPct val="107000"/>
                </a:lnSpc>
                <a:spcAft>
                  <a:spcPts val="600"/>
                </a:spcAft>
              </a:pP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for</a:t>
              </a:r>
              <a:r>
                <a:rPr lang="en-US" sz="863" spc="-11" dirty="0">
                  <a:solidFill>
                    <a:srgbClr val="181717"/>
                  </a:solidFill>
                  <a:latin typeface="Calibri" panose="020F0502020204030204" pitchFamily="34" charset="0"/>
                  <a:ea typeface="Calibri" panose="020F0502020204030204" pitchFamily="34" charset="0"/>
                  <a:cs typeface="Calibri" panose="020F0502020204030204" pitchFamily="34" charset="0"/>
                </a:rPr>
                <a:t> </a:t>
              </a:r>
              <a:r>
                <a:rPr lang="en-US" sz="863" dirty="0">
                  <a:solidFill>
                    <a:srgbClr val="181717"/>
                  </a:solidFill>
                  <a:latin typeface="Calibri" panose="020F0502020204030204" pitchFamily="34" charset="0"/>
                  <a:ea typeface="Calibri" panose="020F0502020204030204" pitchFamily="34" charset="0"/>
                  <a:cs typeface="Calibri" panose="020F0502020204030204" pitchFamily="34" charset="0"/>
                </a:rPr>
                <a:t>2016.</a:t>
              </a:r>
              <a:endParaRPr lang="en-US" sz="750" dirty="0">
                <a:solidFill>
                  <a:srgbClr val="181717"/>
                </a:solidFill>
                <a:latin typeface="Arial" panose="020B0604020202020204" pitchFamily="34" charset="0"/>
                <a:ea typeface="Arial" panose="020B0604020202020204" pitchFamily="34" charset="0"/>
              </a:endParaRPr>
            </a:p>
          </p:txBody>
        </p:sp>
      </p:grpSp>
      <p:sp>
        <p:nvSpPr>
          <p:cNvPr id="118" name="TextBox 117"/>
          <p:cNvSpPr txBox="1"/>
          <p:nvPr/>
        </p:nvSpPr>
        <p:spPr>
          <a:xfrm>
            <a:off x="6336714" y="2495057"/>
            <a:ext cx="2350640" cy="1061829"/>
          </a:xfrm>
          <a:prstGeom prst="rect">
            <a:avLst/>
          </a:prstGeom>
          <a:noFill/>
        </p:spPr>
        <p:txBody>
          <a:bodyPr wrap="square" rtlCol="0" anchor="ctr">
            <a:spAutoFit/>
          </a:bodyPr>
          <a:lstStyle/>
          <a:p>
            <a:pPr algn="ctr"/>
            <a:r>
              <a:rPr lang="en-US" sz="900" i="1" dirty="0">
                <a:latin typeface="Calibri" panose="020F0502020204030204" pitchFamily="34" charset="0"/>
              </a:rPr>
              <a:t>*Qualified education expenses paid by a dependent for whom you claim an exemption, or by a third party for that dependent, are considered paid by you.</a:t>
            </a:r>
            <a:endParaRPr lang="en-US" sz="900" dirty="0">
              <a:latin typeface="Calibri" panose="020F0502020204030204" pitchFamily="34" charset="0"/>
            </a:endParaRPr>
          </a:p>
          <a:p>
            <a:pPr algn="ctr"/>
            <a:r>
              <a:rPr lang="en-US" sz="900" i="1" dirty="0">
                <a:latin typeface="Calibri" panose="020F0502020204030204" pitchFamily="34" charset="0"/>
              </a:rPr>
              <a:t>**Your education credits may be limited to your tax liability minus certain credits. See Form 8863 for more details.</a:t>
            </a:r>
            <a:endParaRPr lang="en-US" sz="900" dirty="0">
              <a:latin typeface="Calibri" panose="020F0502020204030204" pitchFamily="34" charset="0"/>
            </a:endParaRPr>
          </a:p>
        </p:txBody>
      </p:sp>
      <p:sp>
        <p:nvSpPr>
          <p:cNvPr id="120" name="TextBox 119"/>
          <p:cNvSpPr txBox="1"/>
          <p:nvPr/>
        </p:nvSpPr>
        <p:spPr>
          <a:xfrm rot="10800000" flipH="1" flipV="1">
            <a:off x="6436584" y="1278186"/>
            <a:ext cx="2390732" cy="507831"/>
          </a:xfrm>
          <a:prstGeom prst="rect">
            <a:avLst/>
          </a:prstGeom>
          <a:noFill/>
        </p:spPr>
        <p:txBody>
          <a:bodyPr wrap="square" rtlCol="0">
            <a:spAutoFit/>
          </a:bodyPr>
          <a:lstStyle/>
          <a:p>
            <a:pPr algn="ctr"/>
            <a:r>
              <a:rPr lang="en-US" sz="1350" dirty="0"/>
              <a:t>Do I qualify for the AOTC? A flow chart created by the IRS</a:t>
            </a:r>
          </a:p>
        </p:txBody>
      </p:sp>
    </p:spTree>
    <p:extLst>
      <p:ext uri="{BB962C8B-B14F-4D97-AF65-F5344CB8AC3E}">
        <p14:creationId xmlns:p14="http://schemas.microsoft.com/office/powerpoint/2010/main" val="3011723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AOTC: Qualified Education Expenses</a:t>
            </a:r>
          </a:p>
        </p:txBody>
      </p:sp>
      <p:sp>
        <p:nvSpPr>
          <p:cNvPr id="3" name="Content Placeholder 2"/>
          <p:cNvSpPr>
            <a:spLocks noGrp="1"/>
          </p:cNvSpPr>
          <p:nvPr>
            <p:ph idx="1"/>
          </p:nvPr>
        </p:nvSpPr>
        <p:spPr>
          <a:xfrm>
            <a:off x="435895" y="2492622"/>
            <a:ext cx="8272211" cy="3078418"/>
          </a:xfrm>
        </p:spPr>
        <p:txBody>
          <a:bodyPr>
            <a:normAutofit fontScale="70000" lnSpcReduction="20000"/>
          </a:bodyPr>
          <a:lstStyle/>
          <a:p>
            <a:r>
              <a:rPr lang="en-US" dirty="0"/>
              <a:t>INCLUDES amounts paid for: </a:t>
            </a:r>
          </a:p>
          <a:p>
            <a:pPr lvl="1"/>
            <a:r>
              <a:rPr lang="en-US" dirty="0"/>
              <a:t>Tuition</a:t>
            </a:r>
          </a:p>
          <a:p>
            <a:pPr lvl="1">
              <a:buClr>
                <a:srgbClr val="FFC000"/>
              </a:buClr>
            </a:pPr>
            <a:r>
              <a:rPr lang="en-US" dirty="0"/>
              <a:t>Books, supplies, and equipment needed for a course of study, whether or not they are purchased from the educational institution.</a:t>
            </a:r>
          </a:p>
          <a:p>
            <a:pPr lvl="1"/>
            <a:r>
              <a:rPr lang="en-US" dirty="0"/>
              <a:t>Student activity fees that must be paid to the institution as a condition of enrollment or attendance</a:t>
            </a:r>
          </a:p>
          <a:p>
            <a:pPr lvl="1"/>
            <a:r>
              <a:rPr lang="en-US" dirty="0"/>
              <a:t>All qualified expenses not refunded when a student withdraws from classes</a:t>
            </a:r>
          </a:p>
          <a:p>
            <a:r>
              <a:rPr lang="en-US" dirty="0"/>
              <a:t>EXCLUDES amounts paid for: </a:t>
            </a:r>
            <a:r>
              <a:rPr lang="en-US" u="sng" dirty="0"/>
              <a:t>insurance;</a:t>
            </a:r>
            <a:r>
              <a:rPr lang="en-US" dirty="0"/>
              <a:t> </a:t>
            </a:r>
            <a:r>
              <a:rPr lang="en-US" u="sng" dirty="0"/>
              <a:t>medical expenses</a:t>
            </a:r>
            <a:r>
              <a:rPr lang="en-US" dirty="0"/>
              <a:t> (including student health fees); </a:t>
            </a:r>
            <a:r>
              <a:rPr lang="en-US" u="sng" dirty="0"/>
              <a:t>room and board</a:t>
            </a:r>
            <a:r>
              <a:rPr lang="en-US" dirty="0"/>
              <a:t>; </a:t>
            </a:r>
            <a:r>
              <a:rPr lang="en-US" u="sng" dirty="0"/>
              <a:t>transportation</a:t>
            </a:r>
            <a:r>
              <a:rPr lang="en-US" dirty="0"/>
              <a:t>; or similar </a:t>
            </a:r>
            <a:r>
              <a:rPr lang="en-US" u="sng" dirty="0"/>
              <a:t>personal, living</a:t>
            </a:r>
            <a:r>
              <a:rPr lang="en-US" dirty="0"/>
              <a:t>, or family expenses; any course of instruction or other education that involves </a:t>
            </a:r>
            <a:r>
              <a:rPr lang="en-US" u="sng" dirty="0"/>
              <a:t>sports, games, or hobbies, or any noncredit course</a:t>
            </a:r>
            <a:r>
              <a:rPr lang="en-US" dirty="0"/>
              <a:t>.</a:t>
            </a:r>
          </a:p>
          <a:p>
            <a:pPr lvl="1"/>
            <a:r>
              <a:rPr lang="en-US" dirty="0"/>
              <a:t>This is true even if the amount must be paid to the institution as a condition of enrollment or attendance.</a:t>
            </a:r>
          </a:p>
          <a:p>
            <a:r>
              <a:rPr lang="en-US" dirty="0"/>
              <a:t>Reduce the qualified educational expenses for each academic period by the amount of tax-free educational assistance allocable to that academic period</a:t>
            </a:r>
          </a:p>
          <a:p>
            <a:r>
              <a:rPr lang="en-US" dirty="0"/>
              <a:t>Don't reduce qualified education expenses by amounts paid with funds the student receives as: payment for services, such as wages;  a loan;  a gift;  an inheritance; or a withdrawal from the student's personal savings.</a:t>
            </a:r>
          </a:p>
        </p:txBody>
      </p:sp>
    </p:spTree>
    <p:extLst>
      <p:ext uri="{BB962C8B-B14F-4D97-AF65-F5344CB8AC3E}">
        <p14:creationId xmlns:p14="http://schemas.microsoft.com/office/powerpoint/2010/main" val="2160117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96983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64112800"/>
              </p:ext>
            </p:extLst>
          </p:nvPr>
        </p:nvGraphicFramePr>
        <p:xfrm>
          <a:off x="1037381" y="1609862"/>
          <a:ext cx="7079366" cy="4026714"/>
        </p:xfrm>
        <a:graphic>
          <a:graphicData uri="http://schemas.openxmlformats.org/drawingml/2006/table">
            <a:tbl>
              <a:tblPr firstRow="1" firstCol="1" bandRow="1">
                <a:tableStyleId>{17292A2E-F333-43FB-9621-5CBBE7FDCDCB}</a:tableStyleId>
              </a:tblPr>
              <a:tblGrid>
                <a:gridCol w="2252723">
                  <a:extLst>
                    <a:ext uri="{9D8B030D-6E8A-4147-A177-3AD203B41FA5}">
                      <a16:colId xmlns:a16="http://schemas.microsoft.com/office/drawing/2014/main" val="3099637814"/>
                    </a:ext>
                  </a:extLst>
                </a:gridCol>
                <a:gridCol w="4826643">
                  <a:extLst>
                    <a:ext uri="{9D8B030D-6E8A-4147-A177-3AD203B41FA5}">
                      <a16:colId xmlns:a16="http://schemas.microsoft.com/office/drawing/2014/main" val="1799320408"/>
                    </a:ext>
                  </a:extLst>
                </a:gridCol>
              </a:tblGrid>
              <a:tr h="245912">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Maximum credit</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nchor="b"/>
                </a:tc>
                <a:tc>
                  <a:txBody>
                    <a:bodyPr/>
                    <a:lstStyle/>
                    <a:p>
                      <a:pPr marL="0" marR="0" indent="0" algn="l">
                        <a:lnSpc>
                          <a:spcPct val="107000"/>
                        </a:lnSpc>
                        <a:spcBef>
                          <a:spcPts val="0"/>
                        </a:spcBef>
                        <a:spcAft>
                          <a:spcPts val="0"/>
                        </a:spcAft>
                      </a:pPr>
                      <a:r>
                        <a:rPr lang="en-US" sz="1200" dirty="0">
                          <a:effectLst/>
                          <a:latin typeface="+mj-lt"/>
                          <a:cs typeface="Arial" panose="020B0604020202020204" pitchFamily="34" charset="0"/>
                        </a:rPr>
                        <a:t>Up to $2,000 credit per return</a:t>
                      </a:r>
                      <a:endParaRPr lang="en-US" sz="1200" dirty="0">
                        <a:solidFill>
                          <a:srgbClr val="181717"/>
                        </a:solidFill>
                        <a:effectLst/>
                        <a:latin typeface="+mj-lt"/>
                        <a:ea typeface="Arial" panose="020B0604020202020204" pitchFamily="34" charset="0"/>
                        <a:cs typeface="Arial" panose="020B0604020202020204" pitchFamily="34" charset="0"/>
                      </a:endParaRPr>
                    </a:p>
                  </a:txBody>
                  <a:tcPr marL="20461" marR="25669" marT="40921" marB="9300" anchor="b"/>
                </a:tc>
                <a:extLst>
                  <a:ext uri="{0D108BD9-81ED-4DB2-BD59-A6C34878D82A}">
                    <a16:rowId xmlns:a16="http://schemas.microsoft.com/office/drawing/2014/main" val="2971495525"/>
                  </a:ext>
                </a:extLst>
              </a:tr>
              <a:tr h="44160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Limit on modified adjusted gross income (MAGI)</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$131,000 if married filling jointly; $65,000 if single, head of household, or qualifying widow(er)</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996685665"/>
                  </a:ext>
                </a:extLst>
              </a:tr>
              <a:tr h="44160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Refundable or nonrefundable</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Nonrefundable—credit limited to the amount of tax you must pay on your taxable income</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2035818656"/>
                  </a:ext>
                </a:extLst>
              </a:tr>
              <a:tr h="44341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Number of years of postsecondary education</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8000"/>
                        </a:lnSpc>
                        <a:spcBef>
                          <a:spcPts val="0"/>
                        </a:spcBef>
                        <a:spcAft>
                          <a:spcPts val="0"/>
                        </a:spcAft>
                      </a:pPr>
                      <a:r>
                        <a:rPr lang="en-US" sz="1200">
                          <a:effectLst/>
                          <a:latin typeface="+mj-lt"/>
                          <a:cs typeface="Arial" panose="020B0604020202020204" pitchFamily="34" charset="0"/>
                        </a:rPr>
                        <a:t>Available for all years of postsecondary education and for </a:t>
                      </a:r>
                    </a:p>
                    <a:p>
                      <a:pPr marL="0" marR="6985" indent="0" algn="l">
                        <a:lnSpc>
                          <a:spcPct val="107000"/>
                        </a:lnSpc>
                        <a:spcBef>
                          <a:spcPts val="0"/>
                        </a:spcBef>
                        <a:spcAft>
                          <a:spcPts val="0"/>
                        </a:spcAft>
                      </a:pPr>
                      <a:r>
                        <a:rPr lang="en-US" sz="1200">
                          <a:effectLst/>
                          <a:latin typeface="+mj-lt"/>
                          <a:cs typeface="Arial" panose="020B0604020202020204" pitchFamily="34" charset="0"/>
                        </a:rPr>
                        <a:t>courses to acquire or improve job skills</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232048684"/>
                  </a:ext>
                </a:extLst>
              </a:tr>
              <a:tr h="44160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Number of tax years credit available</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Available for an unlimited number of tax years</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2564676776"/>
                  </a:ext>
                </a:extLst>
              </a:tr>
              <a:tr h="44160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Type of program required</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Student doesn't need to be pursuing a program leading to a degree or other recognized education credential</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200630863"/>
                  </a:ext>
                </a:extLst>
              </a:tr>
              <a:tr h="245912">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Number of courses</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Available for one or more courses</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1084894643"/>
                  </a:ext>
                </a:extLst>
              </a:tr>
              <a:tr h="245912">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Felony drug conviction</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Felony drug convictions don't make the student ineligible</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3609697106"/>
                  </a:ext>
                </a:extLst>
              </a:tr>
              <a:tr h="637295">
                <a:tc>
                  <a:txBody>
                    <a:bodyPr/>
                    <a:lstStyle/>
                    <a:p>
                      <a:pPr marL="19050" marR="0" indent="0" algn="l">
                        <a:lnSpc>
                          <a:spcPct val="107000"/>
                        </a:lnSpc>
                        <a:spcBef>
                          <a:spcPts val="0"/>
                        </a:spcBef>
                        <a:spcAft>
                          <a:spcPts val="0"/>
                        </a:spcAft>
                      </a:pPr>
                      <a:r>
                        <a:rPr lang="en-US" sz="1200" dirty="0">
                          <a:effectLst/>
                          <a:latin typeface="+mj-lt"/>
                          <a:cs typeface="Arial" panose="020B0604020202020204" pitchFamily="34" charset="0"/>
                        </a:rPr>
                        <a:t>Qualified expenses</a:t>
                      </a:r>
                      <a:endParaRPr lang="en-US" sz="1200" dirty="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0" indent="0" algn="l">
                        <a:lnSpc>
                          <a:spcPct val="107000"/>
                        </a:lnSpc>
                        <a:spcBef>
                          <a:spcPts val="0"/>
                        </a:spcBef>
                        <a:spcAft>
                          <a:spcPts val="0"/>
                        </a:spcAft>
                      </a:pPr>
                      <a:r>
                        <a:rPr lang="en-US" sz="1200">
                          <a:effectLst/>
                          <a:latin typeface="+mj-lt"/>
                          <a:cs typeface="Arial" panose="020B0604020202020204" pitchFamily="34" charset="0"/>
                        </a:rPr>
                        <a:t>Tuition and fees required for enrollment or attendance (including amounts required to be paid to the institution for course-related books, supplies, and equipment)</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3209330130"/>
                  </a:ext>
                </a:extLst>
              </a:tr>
              <a:tr h="441603">
                <a:tc>
                  <a:txBody>
                    <a:bodyPr/>
                    <a:lstStyle/>
                    <a:p>
                      <a:pPr marL="19050" marR="0" indent="0" algn="l">
                        <a:lnSpc>
                          <a:spcPct val="107000"/>
                        </a:lnSpc>
                        <a:spcBef>
                          <a:spcPts val="0"/>
                        </a:spcBef>
                        <a:spcAft>
                          <a:spcPts val="0"/>
                        </a:spcAft>
                      </a:pPr>
                      <a:r>
                        <a:rPr lang="en-US" sz="1200">
                          <a:effectLst/>
                          <a:latin typeface="+mj-lt"/>
                          <a:cs typeface="Arial" panose="020B0604020202020204" pitchFamily="34" charset="0"/>
                        </a:rPr>
                        <a:t>Payments for academic periods</a:t>
                      </a:r>
                      <a:endParaRPr lang="en-US" sz="120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tc>
                  <a:txBody>
                    <a:bodyPr/>
                    <a:lstStyle/>
                    <a:p>
                      <a:pPr marL="0" marR="1905" indent="0" algn="l">
                        <a:lnSpc>
                          <a:spcPct val="107000"/>
                        </a:lnSpc>
                        <a:spcBef>
                          <a:spcPts val="0"/>
                        </a:spcBef>
                        <a:spcAft>
                          <a:spcPts val="0"/>
                        </a:spcAft>
                      </a:pPr>
                      <a:r>
                        <a:rPr lang="en-US" sz="1200" dirty="0">
                          <a:effectLst/>
                          <a:latin typeface="+mj-lt"/>
                          <a:cs typeface="Arial" panose="020B0604020202020204" pitchFamily="34" charset="0"/>
                        </a:rPr>
                        <a:t>Payments made in 2016 for academic periods beginning in 2016 or beginning in the first 3 months of 2017</a:t>
                      </a:r>
                      <a:endParaRPr lang="en-US" sz="1200" dirty="0">
                        <a:solidFill>
                          <a:srgbClr val="181717"/>
                        </a:solidFill>
                        <a:effectLst/>
                        <a:latin typeface="+mj-lt"/>
                        <a:ea typeface="Arial" panose="020B0604020202020204" pitchFamily="34" charset="0"/>
                        <a:cs typeface="Arial" panose="020B0604020202020204" pitchFamily="34" charset="0"/>
                      </a:endParaRPr>
                    </a:p>
                  </a:txBody>
                  <a:tcPr marL="20461" marR="25669" marT="40921" marB="9300"/>
                </a:tc>
                <a:extLst>
                  <a:ext uri="{0D108BD9-81ED-4DB2-BD59-A6C34878D82A}">
                    <a16:rowId xmlns:a16="http://schemas.microsoft.com/office/drawing/2014/main" val="1053496158"/>
                  </a:ext>
                </a:extLst>
              </a:tr>
            </a:tbl>
          </a:graphicData>
        </a:graphic>
      </p:graphicFrame>
    </p:spTree>
    <p:extLst>
      <p:ext uri="{BB962C8B-B14F-4D97-AF65-F5344CB8AC3E}">
        <p14:creationId xmlns:p14="http://schemas.microsoft.com/office/powerpoint/2010/main" val="126915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a:t>
            </a:r>
          </a:p>
        </p:txBody>
      </p:sp>
      <p:sp>
        <p:nvSpPr>
          <p:cNvPr id="3" name="Content Placeholder 2"/>
          <p:cNvSpPr>
            <a:spLocks noGrp="1"/>
          </p:cNvSpPr>
          <p:nvPr>
            <p:ph idx="1"/>
          </p:nvPr>
        </p:nvSpPr>
        <p:spPr/>
        <p:txBody>
          <a:bodyPr/>
          <a:lstStyle/>
          <a:p>
            <a:r>
              <a:rPr lang="en-US" dirty="0"/>
              <a:t>For each student incurring qualified education expenses, a taxpayer can elect for any tax year </a:t>
            </a:r>
            <a:r>
              <a:rPr lang="en-US" b="1" dirty="0"/>
              <a:t>only one </a:t>
            </a:r>
            <a:r>
              <a:rPr lang="en-US" dirty="0"/>
              <a:t>of the </a:t>
            </a:r>
            <a:r>
              <a:rPr lang="en-US" b="1" dirty="0"/>
              <a:t>education</a:t>
            </a:r>
            <a:r>
              <a:rPr lang="en-US" dirty="0"/>
              <a:t> </a:t>
            </a:r>
            <a:r>
              <a:rPr lang="en-US" b="1" dirty="0"/>
              <a:t>credits</a:t>
            </a:r>
          </a:p>
          <a:p>
            <a:r>
              <a:rPr lang="en-US" dirty="0"/>
              <a:t>You claim the lifetime learning credit by completing Form 8863 and submitting it with your Form 1040 or 1040A. Enter the credit on Form 1040, line 50, or Form 1040A, line 33.</a:t>
            </a:r>
          </a:p>
          <a:p>
            <a:r>
              <a:rPr lang="en-US" dirty="0"/>
              <a:t>The amount of the lifetime learning credit is 20% of the first $10,000 of qualified education expenses you paid for all eligible students. </a:t>
            </a:r>
          </a:p>
          <a:p>
            <a:endParaRPr lang="en-US" b="1" dirty="0"/>
          </a:p>
          <a:p>
            <a:endParaRPr lang="en-US" dirty="0"/>
          </a:p>
        </p:txBody>
      </p:sp>
    </p:spTree>
    <p:extLst>
      <p:ext uri="{BB962C8B-B14F-4D97-AF65-F5344CB8AC3E}">
        <p14:creationId xmlns:p14="http://schemas.microsoft.com/office/powerpoint/2010/main" val="320834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I have to file?</a:t>
            </a:r>
          </a:p>
        </p:txBody>
      </p:sp>
      <p:sp>
        <p:nvSpPr>
          <p:cNvPr id="3" name="Content Placeholder 2"/>
          <p:cNvSpPr>
            <a:spLocks noGrp="1"/>
          </p:cNvSpPr>
          <p:nvPr>
            <p:ph idx="1"/>
          </p:nvPr>
        </p:nvSpPr>
        <p:spPr>
          <a:xfrm>
            <a:off x="435895" y="2492622"/>
            <a:ext cx="8272211" cy="2959488"/>
          </a:xfrm>
        </p:spPr>
        <p:txBody>
          <a:bodyPr/>
          <a:lstStyle/>
          <a:p>
            <a:r>
              <a:rPr lang="en-US" dirty="0"/>
              <a:t>Generally, if you had less income than the amount of your personal deduction(s) plus the standard deduction, you don’t have to file. However, if you are a wage earner, your employer likely withheld your taxes all year and you will want to file for refund purposes. Also, to take advantage of any student credits or deductions you must file. </a:t>
            </a:r>
          </a:p>
          <a:p>
            <a:r>
              <a:rPr lang="en-US" dirty="0"/>
              <a:t>For tax year 2016, the personal exemption amount is $4,050. If someone claims you as a dependent you may not take this.  The personal exemption phases out for taxpayers with higher incomes. </a:t>
            </a:r>
          </a:p>
          <a:p>
            <a:endParaRPr lang="en-US" dirty="0"/>
          </a:p>
          <a:p>
            <a:endParaRPr lang="en-US" dirty="0"/>
          </a:p>
          <a:p>
            <a:endParaRPr lang="en-US" dirty="0"/>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58258582"/>
              </p:ext>
            </p:extLst>
          </p:nvPr>
        </p:nvGraphicFramePr>
        <p:xfrm>
          <a:off x="2446020" y="3846434"/>
          <a:ext cx="3429000" cy="1562100"/>
        </p:xfrm>
        <a:graphic>
          <a:graphicData uri="http://schemas.openxmlformats.org/drawingml/2006/table">
            <a:tbl>
              <a:tblPr/>
              <a:tblGrid>
                <a:gridCol w="1714500">
                  <a:extLst>
                    <a:ext uri="{9D8B030D-6E8A-4147-A177-3AD203B41FA5}">
                      <a16:colId xmlns:a16="http://schemas.microsoft.com/office/drawing/2014/main" val="3184887499"/>
                    </a:ext>
                  </a:extLst>
                </a:gridCol>
                <a:gridCol w="1714500">
                  <a:extLst>
                    <a:ext uri="{9D8B030D-6E8A-4147-A177-3AD203B41FA5}">
                      <a16:colId xmlns:a16="http://schemas.microsoft.com/office/drawing/2014/main" val="2876188138"/>
                    </a:ext>
                  </a:extLst>
                </a:gridCol>
              </a:tblGrid>
              <a:tr h="217170">
                <a:tc>
                  <a:txBody>
                    <a:bodyPr/>
                    <a:lstStyle/>
                    <a:p>
                      <a:r>
                        <a:rPr lang="en-US" sz="1400" b="1" dirty="0">
                          <a:effectLst/>
                        </a:rPr>
                        <a:t>Filing Status</a:t>
                      </a:r>
                      <a:endParaRPr lang="en-US" sz="1400" dirty="0">
                        <a:effectLst/>
                      </a:endParaRPr>
                    </a:p>
                  </a:txBody>
                  <a:tcPr marL="5715" marR="5715" marT="5715" marB="5715" anchor="ctr">
                    <a:lnL>
                      <a:noFill/>
                    </a:lnL>
                    <a:lnR>
                      <a:noFill/>
                    </a:lnR>
                    <a:lnT>
                      <a:noFill/>
                    </a:lnT>
                    <a:lnB>
                      <a:noFill/>
                    </a:lnB>
                    <a:solidFill>
                      <a:srgbClr val="FFFFFF"/>
                    </a:solidFill>
                  </a:tcPr>
                </a:tc>
                <a:tc>
                  <a:txBody>
                    <a:bodyPr/>
                    <a:lstStyle/>
                    <a:p>
                      <a:r>
                        <a:rPr lang="en-US" sz="1400" b="1" dirty="0">
                          <a:effectLst/>
                        </a:rPr>
                        <a:t>Standard Deduction</a:t>
                      </a:r>
                      <a:endParaRPr lang="en-US" sz="1400" dirty="0">
                        <a:effectLst/>
                      </a:endParaRP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1062054267"/>
                  </a:ext>
                </a:extLst>
              </a:tr>
              <a:tr h="217170">
                <a:tc>
                  <a:txBody>
                    <a:bodyPr/>
                    <a:lstStyle/>
                    <a:p>
                      <a:r>
                        <a:rPr lang="en-US" sz="1400" dirty="0">
                          <a:effectLst/>
                        </a:rPr>
                        <a:t>Single</a:t>
                      </a:r>
                    </a:p>
                  </a:txBody>
                  <a:tcPr marL="5715" marR="5715" marT="5715" marB="5715" anchor="ctr">
                    <a:lnL>
                      <a:noFill/>
                    </a:lnL>
                    <a:lnR>
                      <a:noFill/>
                    </a:lnR>
                    <a:lnT>
                      <a:noFill/>
                    </a:lnT>
                    <a:lnB>
                      <a:noFill/>
                    </a:lnB>
                    <a:solidFill>
                      <a:srgbClr val="FFFFFF"/>
                    </a:solidFill>
                  </a:tcPr>
                </a:tc>
                <a:tc>
                  <a:txBody>
                    <a:bodyPr/>
                    <a:lstStyle/>
                    <a:p>
                      <a:r>
                        <a:rPr lang="en-US" sz="1400" dirty="0">
                          <a:effectLst/>
                        </a:rPr>
                        <a:t>$6,300</a:t>
                      </a: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2618685312"/>
                  </a:ext>
                </a:extLst>
              </a:tr>
              <a:tr h="217170">
                <a:tc>
                  <a:txBody>
                    <a:bodyPr/>
                    <a:lstStyle/>
                    <a:p>
                      <a:r>
                        <a:rPr lang="en-US" sz="1400" dirty="0">
                          <a:effectLst/>
                        </a:rPr>
                        <a:t>Married Filing Jointly</a:t>
                      </a:r>
                    </a:p>
                  </a:txBody>
                  <a:tcPr marL="5715" marR="5715" marT="5715" marB="5715" anchor="ctr">
                    <a:lnL>
                      <a:noFill/>
                    </a:lnL>
                    <a:lnR>
                      <a:noFill/>
                    </a:lnR>
                    <a:lnT>
                      <a:noFill/>
                    </a:lnT>
                    <a:lnB>
                      <a:noFill/>
                    </a:lnB>
                    <a:solidFill>
                      <a:srgbClr val="FFFFFF"/>
                    </a:solidFill>
                  </a:tcPr>
                </a:tc>
                <a:tc>
                  <a:txBody>
                    <a:bodyPr/>
                    <a:lstStyle/>
                    <a:p>
                      <a:r>
                        <a:rPr lang="en-US" sz="1400" dirty="0">
                          <a:effectLst/>
                        </a:rPr>
                        <a:t>$12,600</a:t>
                      </a: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137866619"/>
                  </a:ext>
                </a:extLst>
              </a:tr>
              <a:tr h="422910">
                <a:tc>
                  <a:txBody>
                    <a:bodyPr/>
                    <a:lstStyle/>
                    <a:p>
                      <a:r>
                        <a:rPr lang="en-US" sz="1400" dirty="0">
                          <a:effectLst/>
                        </a:rPr>
                        <a:t>Married Filing Separately</a:t>
                      </a:r>
                    </a:p>
                  </a:txBody>
                  <a:tcPr marL="5715" marR="5715" marT="5715" marB="5715" anchor="ctr">
                    <a:lnL>
                      <a:noFill/>
                    </a:lnL>
                    <a:lnR>
                      <a:noFill/>
                    </a:lnR>
                    <a:lnT>
                      <a:noFill/>
                    </a:lnT>
                    <a:lnB>
                      <a:noFill/>
                    </a:lnB>
                    <a:solidFill>
                      <a:srgbClr val="FFFFFF"/>
                    </a:solidFill>
                  </a:tcPr>
                </a:tc>
                <a:tc>
                  <a:txBody>
                    <a:bodyPr/>
                    <a:lstStyle/>
                    <a:p>
                      <a:r>
                        <a:rPr lang="en-US" sz="1400" dirty="0">
                          <a:effectLst/>
                        </a:rPr>
                        <a:t>$6,300</a:t>
                      </a: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3098691173"/>
                  </a:ext>
                </a:extLst>
              </a:tr>
              <a:tr h="217170">
                <a:tc>
                  <a:txBody>
                    <a:bodyPr/>
                    <a:lstStyle/>
                    <a:p>
                      <a:r>
                        <a:rPr lang="en-US" sz="1400" dirty="0">
                          <a:effectLst/>
                        </a:rPr>
                        <a:t>Head of Household</a:t>
                      </a:r>
                    </a:p>
                  </a:txBody>
                  <a:tcPr marL="5715" marR="5715" marT="5715" marB="5715" anchor="ctr">
                    <a:lnL>
                      <a:noFill/>
                    </a:lnL>
                    <a:lnR>
                      <a:noFill/>
                    </a:lnR>
                    <a:lnT>
                      <a:noFill/>
                    </a:lnT>
                    <a:lnB>
                      <a:noFill/>
                    </a:lnB>
                    <a:solidFill>
                      <a:srgbClr val="FFFFFF"/>
                    </a:solidFill>
                  </a:tcPr>
                </a:tc>
                <a:tc>
                  <a:txBody>
                    <a:bodyPr/>
                    <a:lstStyle/>
                    <a:p>
                      <a:r>
                        <a:rPr lang="en-US" sz="1400" dirty="0">
                          <a:effectLst/>
                        </a:rPr>
                        <a:t>$9,300</a:t>
                      </a: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2008297638"/>
                  </a:ext>
                </a:extLst>
              </a:tr>
              <a:tr h="217170">
                <a:tc>
                  <a:txBody>
                    <a:bodyPr/>
                    <a:lstStyle/>
                    <a:p>
                      <a:r>
                        <a:rPr lang="en-US" sz="1400" dirty="0">
                          <a:effectLst/>
                        </a:rPr>
                        <a:t>Qualifying Widow(er)</a:t>
                      </a:r>
                    </a:p>
                  </a:txBody>
                  <a:tcPr marL="5715" marR="5715" marT="5715" marB="5715" anchor="ctr">
                    <a:lnL>
                      <a:noFill/>
                    </a:lnL>
                    <a:lnR>
                      <a:noFill/>
                    </a:lnR>
                    <a:lnT>
                      <a:noFill/>
                    </a:lnT>
                    <a:lnB>
                      <a:noFill/>
                    </a:lnB>
                    <a:solidFill>
                      <a:srgbClr val="FFFFFF"/>
                    </a:solidFill>
                  </a:tcPr>
                </a:tc>
                <a:tc>
                  <a:txBody>
                    <a:bodyPr/>
                    <a:lstStyle/>
                    <a:p>
                      <a:r>
                        <a:rPr lang="en-US" sz="1400" dirty="0">
                          <a:effectLst/>
                        </a:rPr>
                        <a:t>$12,600</a:t>
                      </a:r>
                    </a:p>
                  </a:txBody>
                  <a:tcPr marL="5715" marR="5715" marT="5715" marB="5715" anchor="ctr">
                    <a:lnL>
                      <a:noFill/>
                    </a:lnL>
                    <a:lnR>
                      <a:noFill/>
                    </a:lnR>
                    <a:lnT>
                      <a:noFill/>
                    </a:lnT>
                    <a:lnB>
                      <a:noFill/>
                    </a:lnB>
                    <a:solidFill>
                      <a:srgbClr val="FFFFFF"/>
                    </a:solidFill>
                  </a:tcPr>
                </a:tc>
                <a:extLst>
                  <a:ext uri="{0D108BD9-81ED-4DB2-BD59-A6C34878D82A}">
                    <a16:rowId xmlns:a16="http://schemas.microsoft.com/office/drawing/2014/main" val="2825536582"/>
                  </a:ext>
                </a:extLst>
              </a:tr>
            </a:tbl>
          </a:graphicData>
        </a:graphic>
      </p:graphicFrame>
      <p:sp>
        <p:nvSpPr>
          <p:cNvPr id="5" name="Rectangle 1"/>
          <p:cNvSpPr>
            <a:spLocks noChangeArrowheads="1"/>
          </p:cNvSpPr>
          <p:nvPr/>
        </p:nvSpPr>
        <p:spPr bwMode="auto">
          <a:xfrm>
            <a:off x="1066801" y="3611205"/>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br>
              <a:rPr lang="en-US" altLang="en-US" sz="1350" dirty="0">
                <a:latin typeface="Arial" panose="020B0604020202020204" pitchFamily="34" charset="0"/>
              </a:rPr>
            </a:br>
            <a:endParaRPr lang="en-US" altLang="en-US" sz="1350" dirty="0">
              <a:latin typeface="Arial" panose="020B0604020202020204" pitchFamily="34" charset="0"/>
            </a:endParaRPr>
          </a:p>
        </p:txBody>
      </p:sp>
    </p:spTree>
    <p:extLst>
      <p:ext uri="{BB962C8B-B14F-4D97-AF65-F5344CB8AC3E}">
        <p14:creationId xmlns:p14="http://schemas.microsoft.com/office/powerpoint/2010/main" val="788813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 Eligible Student</a:t>
            </a:r>
          </a:p>
        </p:txBody>
      </p:sp>
      <p:sp>
        <p:nvSpPr>
          <p:cNvPr id="3" name="Content Placeholder 2"/>
          <p:cNvSpPr>
            <a:spLocks noGrp="1"/>
          </p:cNvSpPr>
          <p:nvPr>
            <p:ph idx="1"/>
          </p:nvPr>
        </p:nvSpPr>
        <p:spPr/>
        <p:txBody>
          <a:bodyPr/>
          <a:lstStyle/>
          <a:p>
            <a:r>
              <a:rPr lang="en-US" dirty="0"/>
              <a:t>Any student who is enrolled in one or more courses at an eligible educational institution</a:t>
            </a:r>
          </a:p>
          <a:p>
            <a:r>
              <a:rPr lang="en-US" dirty="0"/>
              <a:t>Eligible Educational Institution: any college, university, vocational school, or other postsecondary educational institution eligible to participate in a student aid program administered by the U.S. Department of Education</a:t>
            </a:r>
          </a:p>
        </p:txBody>
      </p:sp>
    </p:spTree>
    <p:extLst>
      <p:ext uri="{BB962C8B-B14F-4D97-AF65-F5344CB8AC3E}">
        <p14:creationId xmlns:p14="http://schemas.microsoft.com/office/powerpoint/2010/main" val="141377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 Who can claim?</a:t>
            </a:r>
          </a:p>
        </p:txBody>
      </p:sp>
      <p:sp>
        <p:nvSpPr>
          <p:cNvPr id="3" name="Content Placeholder 2"/>
          <p:cNvSpPr>
            <a:spLocks noGrp="1"/>
          </p:cNvSpPr>
          <p:nvPr>
            <p:ph idx="1"/>
          </p:nvPr>
        </p:nvSpPr>
        <p:spPr>
          <a:xfrm>
            <a:off x="435895" y="2492622"/>
            <a:ext cx="8272211" cy="3364892"/>
          </a:xfrm>
        </p:spPr>
        <p:txBody>
          <a:bodyPr>
            <a:normAutofit fontScale="77500" lnSpcReduction="20000"/>
          </a:bodyPr>
          <a:lstStyle/>
          <a:p>
            <a:r>
              <a:rPr lang="en-US" dirty="0"/>
              <a:t>Can claim if:</a:t>
            </a:r>
          </a:p>
          <a:p>
            <a:pPr lvl="1"/>
            <a:r>
              <a:rPr lang="en-US" dirty="0"/>
              <a:t>You pay qualified education expenses of higher education; and</a:t>
            </a:r>
          </a:p>
          <a:p>
            <a:pPr lvl="1"/>
            <a:r>
              <a:rPr lang="en-US" dirty="0"/>
              <a:t>You pay the education expenses for an eligible student; and</a:t>
            </a:r>
          </a:p>
          <a:p>
            <a:pPr lvl="1"/>
            <a:r>
              <a:rPr lang="en-US" dirty="0"/>
              <a:t>The eligible student is either yourself, your spouse, or a dependent for whom you claim an exemption on your tax return.</a:t>
            </a:r>
          </a:p>
          <a:p>
            <a:r>
              <a:rPr lang="en-US" dirty="0"/>
              <a:t>Can’t claim if:</a:t>
            </a:r>
          </a:p>
          <a:p>
            <a:pPr lvl="1"/>
            <a:r>
              <a:rPr lang="en-US" dirty="0"/>
              <a:t>Married filing separately; or</a:t>
            </a:r>
          </a:p>
          <a:p>
            <a:pPr lvl="1"/>
            <a:r>
              <a:rPr lang="en-US" dirty="0"/>
              <a:t>You are listed as a dependent on another person's tax return; or</a:t>
            </a:r>
          </a:p>
          <a:p>
            <a:pPr lvl="1"/>
            <a:r>
              <a:rPr lang="en-US" dirty="0"/>
              <a:t>Your modified adjusted gross income (MAGI) is $65,000 or more ($131,000 or more if filing married filing jointly)</a:t>
            </a:r>
          </a:p>
          <a:p>
            <a:pPr lvl="1"/>
            <a:r>
              <a:rPr lang="en-US" dirty="0"/>
              <a:t>You (or your spouse) were a nonresident alien for any part of 2016 and the nonresident alien didn't elect to be treated as a resident alien for tax purposes. (See Pub. 519).</a:t>
            </a:r>
          </a:p>
          <a:p>
            <a:pPr lvl="1"/>
            <a:r>
              <a:rPr lang="en-US" dirty="0"/>
              <a:t>You claim the American Opportunity Credit or a Tuition and Fees Deduction for the same student in 2016. </a:t>
            </a:r>
          </a:p>
        </p:txBody>
      </p:sp>
    </p:spTree>
    <p:extLst>
      <p:ext uri="{BB962C8B-B14F-4D97-AF65-F5344CB8AC3E}">
        <p14:creationId xmlns:p14="http://schemas.microsoft.com/office/powerpoint/2010/main" val="2368586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 Dependents</a:t>
            </a:r>
          </a:p>
        </p:txBody>
      </p:sp>
      <p:sp>
        <p:nvSpPr>
          <p:cNvPr id="3" name="Content Placeholder 2"/>
          <p:cNvSpPr>
            <a:spLocks noGrp="1"/>
          </p:cNvSpPr>
          <p:nvPr>
            <p:ph idx="1"/>
          </p:nvPr>
        </p:nvSpPr>
        <p:spPr>
          <a:xfrm>
            <a:off x="435895" y="2492623"/>
            <a:ext cx="8272211" cy="3147866"/>
          </a:xfrm>
        </p:spPr>
        <p:txBody>
          <a:bodyPr>
            <a:normAutofit fontScale="77500" lnSpcReduction="20000"/>
          </a:bodyPr>
          <a:lstStyle/>
          <a:p>
            <a:r>
              <a:rPr lang="en-US" dirty="0"/>
              <a:t>Expenses paid by your dependent: includable when figuring the amount of your Lifetime Learning credit </a:t>
            </a:r>
            <a:r>
              <a:rPr lang="en-US" i="1" dirty="0"/>
              <a:t>if</a:t>
            </a:r>
            <a:r>
              <a:rPr lang="en-US" dirty="0"/>
              <a:t> you claim an exemption on your tax return for an eligible student who is your dependent</a:t>
            </a:r>
          </a:p>
          <a:p>
            <a:pPr lvl="1"/>
            <a:r>
              <a:rPr lang="en-US" dirty="0"/>
              <a:t>The IRS treats any expenses paid (or deemed paid) by a dependent as if you had paid them. </a:t>
            </a:r>
          </a:p>
          <a:p>
            <a:r>
              <a:rPr lang="en-US" dirty="0"/>
              <a:t>Qualified education expenses paid directly to an eligible educational institution for your dependent under a court-approved divorce decree are treated as paid by your dependent.</a:t>
            </a:r>
          </a:p>
          <a:p>
            <a:r>
              <a:rPr lang="en-US" dirty="0"/>
              <a:t>Expenses paid by you: If you claim an exemption for a dependent who is an eligible student, only you can include any expenses you paid when figuring the amount of the </a:t>
            </a:r>
            <a:r>
              <a:rPr lang="en-US" dirty="0"/>
              <a:t>Lifetime Learning </a:t>
            </a:r>
            <a:r>
              <a:rPr lang="en-US" dirty="0"/>
              <a:t>credit. </a:t>
            </a:r>
          </a:p>
          <a:p>
            <a:pPr lvl="1"/>
            <a:r>
              <a:rPr lang="en-US" dirty="0"/>
              <a:t>Only the student can include any expenses you paid when figuring the </a:t>
            </a:r>
            <a:r>
              <a:rPr lang="en-US" dirty="0"/>
              <a:t>Lifetime Learning</a:t>
            </a:r>
            <a:r>
              <a:rPr lang="en-US" dirty="0"/>
              <a:t> credit, unless you or a third party claims the student as dependent.</a:t>
            </a:r>
          </a:p>
          <a:p>
            <a:r>
              <a:rPr lang="en-US" dirty="0"/>
              <a:t>Expenses paid by others: Someone other than you, your spouse, or your dependent (such as a relative or former spouse) may make a payment directly to an eligible educational institution to pay for an eligible student's qualified education expenses. </a:t>
            </a:r>
          </a:p>
          <a:p>
            <a:pPr lvl="1"/>
            <a:r>
              <a:rPr lang="en-US" dirty="0"/>
              <a:t>The IRS treats these expenses paid by third parties as though the student received the money and paid the institution </a:t>
            </a:r>
            <a:r>
              <a:rPr lang="en-US" dirty="0">
                <a:sym typeface="Wingdings" panose="05000000000000000000" pitchFamily="2" charset="2"/>
              </a:rPr>
              <a:t></a:t>
            </a:r>
            <a:r>
              <a:rPr lang="en-US" dirty="0"/>
              <a:t> you are considered to have paid the expenses.</a:t>
            </a:r>
          </a:p>
        </p:txBody>
      </p:sp>
    </p:spTree>
    <p:extLst>
      <p:ext uri="{BB962C8B-B14F-4D97-AF65-F5344CB8AC3E}">
        <p14:creationId xmlns:p14="http://schemas.microsoft.com/office/powerpoint/2010/main" val="2442069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6336714" y="2495057"/>
            <a:ext cx="2350640" cy="1061829"/>
          </a:xfrm>
          <a:prstGeom prst="rect">
            <a:avLst/>
          </a:prstGeom>
          <a:noFill/>
        </p:spPr>
        <p:txBody>
          <a:bodyPr wrap="square" rtlCol="0" anchor="ctr">
            <a:spAutoFit/>
          </a:bodyPr>
          <a:lstStyle/>
          <a:p>
            <a:pPr algn="ctr" defTabSz="685800">
              <a:defRPr/>
            </a:pPr>
            <a:r>
              <a:rPr lang="en-US" sz="900" i="1" kern="0" dirty="0">
                <a:solidFill>
                  <a:sysClr val="windowText" lastClr="000000"/>
                </a:solidFill>
                <a:latin typeface="Calibri" panose="020F0502020204030204" pitchFamily="34" charset="0"/>
              </a:rPr>
              <a:t>*Qualified education expenses paid by a dependent for whom you claim an exemption, or by a third party for that dependent, are considered paid by you.</a:t>
            </a:r>
            <a:endParaRPr lang="en-US" sz="900" kern="0" dirty="0">
              <a:solidFill>
                <a:sysClr val="windowText" lastClr="000000"/>
              </a:solidFill>
              <a:latin typeface="Calibri" panose="020F0502020204030204" pitchFamily="34" charset="0"/>
            </a:endParaRPr>
          </a:p>
          <a:p>
            <a:pPr algn="ctr" defTabSz="685800">
              <a:defRPr/>
            </a:pPr>
            <a:r>
              <a:rPr lang="en-US" sz="900" i="1" kern="0" dirty="0">
                <a:solidFill>
                  <a:sysClr val="windowText" lastClr="000000"/>
                </a:solidFill>
                <a:latin typeface="Calibri" panose="020F0502020204030204" pitchFamily="34" charset="0"/>
              </a:rPr>
              <a:t>**Your education credits may be limited to your tax liability minus certain credits. See Form 8863 for more details.</a:t>
            </a:r>
            <a:endParaRPr lang="en-US" sz="900" kern="0" dirty="0">
              <a:solidFill>
                <a:sysClr val="windowText" lastClr="000000"/>
              </a:solidFill>
              <a:latin typeface="Calibri" panose="020F0502020204030204" pitchFamily="34" charset="0"/>
            </a:endParaRPr>
          </a:p>
        </p:txBody>
      </p:sp>
      <p:sp>
        <p:nvSpPr>
          <p:cNvPr id="120" name="TextBox 119"/>
          <p:cNvSpPr txBox="1"/>
          <p:nvPr/>
        </p:nvSpPr>
        <p:spPr>
          <a:xfrm rot="10800000" flipH="1" flipV="1">
            <a:off x="6436584" y="1306195"/>
            <a:ext cx="2390732" cy="715581"/>
          </a:xfrm>
          <a:prstGeom prst="rect">
            <a:avLst/>
          </a:prstGeom>
          <a:noFill/>
        </p:spPr>
        <p:txBody>
          <a:bodyPr wrap="square" rtlCol="0">
            <a:spAutoFit/>
          </a:bodyPr>
          <a:lstStyle/>
          <a:p>
            <a:pPr algn="ctr" defTabSz="685800">
              <a:defRPr/>
            </a:pPr>
            <a:r>
              <a:rPr lang="en-US" sz="1350" kern="0" dirty="0">
                <a:solidFill>
                  <a:sysClr val="windowText" lastClr="000000"/>
                </a:solidFill>
              </a:rPr>
              <a:t>Do I qualify for the Lifetime Learning Credit? A flow chart created by the IRS</a:t>
            </a:r>
          </a:p>
        </p:txBody>
      </p:sp>
      <p:pic>
        <p:nvPicPr>
          <p:cNvPr id="119" name="Picture 118"/>
          <p:cNvPicPr/>
          <p:nvPr/>
        </p:nvPicPr>
        <p:blipFill>
          <a:blip r:embed="rId3"/>
          <a:stretch>
            <a:fillRect/>
          </a:stretch>
        </p:blipFill>
        <p:spPr>
          <a:xfrm>
            <a:off x="1178483" y="1316077"/>
            <a:ext cx="4281540" cy="4666472"/>
          </a:xfrm>
          <a:prstGeom prst="rect">
            <a:avLst/>
          </a:prstGeom>
        </p:spPr>
      </p:pic>
    </p:spTree>
    <p:extLst>
      <p:ext uri="{BB962C8B-B14F-4D97-AF65-F5344CB8AC3E}">
        <p14:creationId xmlns:p14="http://schemas.microsoft.com/office/powerpoint/2010/main" val="406793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 Learning Credit: Qualified Expenses</a:t>
            </a:r>
          </a:p>
        </p:txBody>
      </p:sp>
      <p:sp>
        <p:nvSpPr>
          <p:cNvPr id="3" name="Content Placeholder 2"/>
          <p:cNvSpPr>
            <a:spLocks noGrp="1"/>
          </p:cNvSpPr>
          <p:nvPr>
            <p:ph idx="1"/>
          </p:nvPr>
        </p:nvSpPr>
        <p:spPr>
          <a:xfrm>
            <a:off x="435895" y="2492622"/>
            <a:ext cx="8272211" cy="3217314"/>
          </a:xfrm>
        </p:spPr>
        <p:txBody>
          <a:bodyPr>
            <a:normAutofit fontScale="77500" lnSpcReduction="20000"/>
          </a:bodyPr>
          <a:lstStyle/>
          <a:p>
            <a:r>
              <a:rPr lang="en-US" dirty="0"/>
              <a:t>INCLUDES amounts paid for: </a:t>
            </a:r>
          </a:p>
          <a:p>
            <a:pPr lvl="1"/>
            <a:r>
              <a:rPr lang="en-US" dirty="0"/>
              <a:t>Tuition</a:t>
            </a:r>
          </a:p>
          <a:p>
            <a:pPr lvl="1">
              <a:buClr>
                <a:srgbClr val="FFC000"/>
              </a:buClr>
            </a:pPr>
            <a:r>
              <a:rPr lang="en-US" dirty="0"/>
              <a:t>Student activity fees, books, supplies, and equipment needed for a course of study, </a:t>
            </a:r>
            <a:r>
              <a:rPr lang="en-US" i="1" u="sng" dirty="0"/>
              <a:t>only if</a:t>
            </a:r>
            <a:r>
              <a:rPr lang="en-US" dirty="0"/>
              <a:t> the fees and expenses must be paid to the institution for enrollment or attendance</a:t>
            </a:r>
          </a:p>
          <a:p>
            <a:pPr lvl="1"/>
            <a:r>
              <a:rPr lang="en-US" dirty="0"/>
              <a:t>All qualified expenses not refunded when a student withdraws from classes  </a:t>
            </a:r>
          </a:p>
          <a:p>
            <a:r>
              <a:rPr lang="en-US" dirty="0"/>
              <a:t>EXCLUDES amounts paid for: </a:t>
            </a:r>
            <a:r>
              <a:rPr lang="en-US" u="sng" dirty="0"/>
              <a:t>insurance;</a:t>
            </a:r>
            <a:r>
              <a:rPr lang="en-US" dirty="0"/>
              <a:t> </a:t>
            </a:r>
            <a:r>
              <a:rPr lang="en-US" u="sng" dirty="0"/>
              <a:t>medical expenses</a:t>
            </a:r>
            <a:r>
              <a:rPr lang="en-US" dirty="0"/>
              <a:t> (including student health fees); </a:t>
            </a:r>
            <a:r>
              <a:rPr lang="en-US" u="sng" dirty="0"/>
              <a:t>room and board</a:t>
            </a:r>
            <a:r>
              <a:rPr lang="en-US" dirty="0"/>
              <a:t>; </a:t>
            </a:r>
            <a:r>
              <a:rPr lang="en-US" u="sng" dirty="0"/>
              <a:t>transportation</a:t>
            </a:r>
            <a:r>
              <a:rPr lang="en-US" dirty="0"/>
              <a:t>; or similar </a:t>
            </a:r>
            <a:r>
              <a:rPr lang="en-US" u="sng" dirty="0"/>
              <a:t>personal, living</a:t>
            </a:r>
            <a:r>
              <a:rPr lang="en-US" dirty="0"/>
              <a:t>, or family expenses; any course of instruction or other education that involves </a:t>
            </a:r>
            <a:r>
              <a:rPr lang="en-US" u="sng" dirty="0"/>
              <a:t>sports, games, or hobbies, or any noncredit course</a:t>
            </a:r>
            <a:r>
              <a:rPr lang="en-US" dirty="0"/>
              <a:t>.</a:t>
            </a:r>
          </a:p>
          <a:p>
            <a:pPr lvl="1"/>
            <a:r>
              <a:rPr lang="en-US" dirty="0"/>
              <a:t>This is true even if the amount must be paid to the institution as a condition of enrollment or attendance.</a:t>
            </a:r>
          </a:p>
          <a:p>
            <a:r>
              <a:rPr lang="en-US" dirty="0"/>
              <a:t>Reduce the qualified educational expenses for each academic period by the amount of tax-free educational assistance allocable to that academic period</a:t>
            </a:r>
          </a:p>
          <a:p>
            <a:r>
              <a:rPr lang="en-US" dirty="0"/>
              <a:t>Don't reduce qualified education expenses by amounts paid with funds the student receives as: payment for services, such as wages;  a loan;  a gift;  an inheritance; or a withdrawal from the student's personal savings.</a:t>
            </a:r>
          </a:p>
        </p:txBody>
      </p:sp>
    </p:spTree>
    <p:extLst>
      <p:ext uri="{BB962C8B-B14F-4D97-AF65-F5344CB8AC3E}">
        <p14:creationId xmlns:p14="http://schemas.microsoft.com/office/powerpoint/2010/main" val="1780400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3140185"/>
            <a:ext cx="8272211" cy="1123130"/>
          </a:xfrm>
        </p:spPr>
        <p:txBody>
          <a:bodyPr/>
          <a:lstStyle/>
          <a:p>
            <a:r>
              <a:rPr lang="en-US" dirty="0"/>
              <a:t>Deduction for Tuition and Fees</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353490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02758785"/>
              </p:ext>
            </p:extLst>
          </p:nvPr>
        </p:nvGraphicFramePr>
        <p:xfrm>
          <a:off x="434543" y="1958285"/>
          <a:ext cx="8273562" cy="3116165"/>
        </p:xfrm>
        <a:graphic>
          <a:graphicData uri="http://schemas.openxmlformats.org/drawingml/2006/table">
            <a:tbl>
              <a:tblPr firstRow="1" firstCol="1" bandRow="1">
                <a:tableStyleId>{1E171933-4619-4E11-9A3F-F7608DF75F80}</a:tableStyleId>
              </a:tblPr>
              <a:tblGrid>
                <a:gridCol w="3513203">
                  <a:extLst>
                    <a:ext uri="{9D8B030D-6E8A-4147-A177-3AD203B41FA5}">
                      <a16:colId xmlns:a16="http://schemas.microsoft.com/office/drawing/2014/main" val="2178305345"/>
                    </a:ext>
                  </a:extLst>
                </a:gridCol>
                <a:gridCol w="4760359">
                  <a:extLst>
                    <a:ext uri="{9D8B030D-6E8A-4147-A177-3AD203B41FA5}">
                      <a16:colId xmlns:a16="http://schemas.microsoft.com/office/drawing/2014/main" val="931438393"/>
                    </a:ext>
                  </a:extLst>
                </a:gridCol>
              </a:tblGrid>
              <a:tr h="287108">
                <a:tc>
                  <a:txBody>
                    <a:bodyPr/>
                    <a:lstStyle/>
                    <a:p>
                      <a:pPr marL="34925" marR="0" indent="0" algn="l">
                        <a:lnSpc>
                          <a:spcPct val="107000"/>
                        </a:lnSpc>
                        <a:spcBef>
                          <a:spcPts val="0"/>
                        </a:spcBef>
                        <a:spcAft>
                          <a:spcPts val="0"/>
                        </a:spcAft>
                      </a:pPr>
                      <a:r>
                        <a:rPr lang="en-US" sz="1100" dirty="0">
                          <a:effectLst/>
                        </a:rPr>
                        <a:t>Question</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nchor="b"/>
                </a:tc>
                <a:tc>
                  <a:txBody>
                    <a:bodyPr/>
                    <a:lstStyle/>
                    <a:p>
                      <a:pPr marL="0" marR="0" indent="0" algn="l">
                        <a:lnSpc>
                          <a:spcPct val="107000"/>
                        </a:lnSpc>
                        <a:spcBef>
                          <a:spcPts val="0"/>
                        </a:spcBef>
                        <a:spcAft>
                          <a:spcPts val="0"/>
                        </a:spcAft>
                      </a:pPr>
                      <a:r>
                        <a:rPr lang="en-US" sz="1100" dirty="0">
                          <a:effectLst/>
                        </a:rPr>
                        <a:t>Answer</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nchor="b"/>
                </a:tc>
                <a:extLst>
                  <a:ext uri="{0D108BD9-81ED-4DB2-BD59-A6C34878D82A}">
                    <a16:rowId xmlns:a16="http://schemas.microsoft.com/office/drawing/2014/main" val="4007143392"/>
                  </a:ext>
                </a:extLst>
              </a:tr>
              <a:tr h="332800">
                <a:tc>
                  <a:txBody>
                    <a:bodyPr/>
                    <a:lstStyle/>
                    <a:p>
                      <a:pPr marL="34925" marR="0" indent="0" algn="l">
                        <a:lnSpc>
                          <a:spcPct val="107000"/>
                        </a:lnSpc>
                        <a:spcBef>
                          <a:spcPts val="0"/>
                        </a:spcBef>
                        <a:spcAft>
                          <a:spcPts val="0"/>
                        </a:spcAft>
                      </a:pPr>
                      <a:r>
                        <a:rPr lang="en-US" sz="1100" dirty="0">
                          <a:effectLst/>
                        </a:rPr>
                        <a:t>What is the maximum benefit?</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tc>
                  <a:txBody>
                    <a:bodyPr/>
                    <a:lstStyle/>
                    <a:p>
                      <a:pPr marL="0" marR="0" indent="0" algn="l">
                        <a:lnSpc>
                          <a:spcPct val="107000"/>
                        </a:lnSpc>
                        <a:spcBef>
                          <a:spcPts val="0"/>
                        </a:spcBef>
                        <a:spcAft>
                          <a:spcPts val="0"/>
                        </a:spcAft>
                      </a:pPr>
                      <a:r>
                        <a:rPr lang="en-US" sz="1100" dirty="0">
                          <a:effectLst/>
                        </a:rPr>
                        <a:t>You can reduce your income subject to tax by up to $4,000. </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extLst>
                  <a:ext uri="{0D108BD9-81ED-4DB2-BD59-A6C34878D82A}">
                    <a16:rowId xmlns:a16="http://schemas.microsoft.com/office/drawing/2014/main" val="3872426236"/>
                  </a:ext>
                </a:extLst>
              </a:tr>
              <a:tr h="409099">
                <a:tc>
                  <a:txBody>
                    <a:bodyPr/>
                    <a:lstStyle/>
                    <a:p>
                      <a:pPr marL="34925" marR="0" indent="0" algn="l">
                        <a:lnSpc>
                          <a:spcPct val="107000"/>
                        </a:lnSpc>
                        <a:spcBef>
                          <a:spcPts val="0"/>
                        </a:spcBef>
                        <a:spcAft>
                          <a:spcPts val="0"/>
                        </a:spcAft>
                      </a:pPr>
                      <a:r>
                        <a:rPr lang="en-US" sz="1100" dirty="0">
                          <a:effectLst/>
                        </a:rPr>
                        <a:t>What is the limit on modified adjusted gross income (MAGI)?</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tc>
                  <a:txBody>
                    <a:bodyPr/>
                    <a:lstStyle/>
                    <a:p>
                      <a:pPr marL="0" marR="21590" indent="0" algn="l">
                        <a:lnSpc>
                          <a:spcPct val="107000"/>
                        </a:lnSpc>
                        <a:spcBef>
                          <a:spcPts val="0"/>
                        </a:spcBef>
                        <a:spcAft>
                          <a:spcPts val="0"/>
                        </a:spcAft>
                      </a:pPr>
                      <a:r>
                        <a:rPr lang="en-US" sz="1100" dirty="0">
                          <a:effectLst/>
                        </a:rPr>
                        <a:t>$160,000 if married filing a joint return; $80,000 if single, head of household, or qualifying widow(er).</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extLst>
                  <a:ext uri="{0D108BD9-81ED-4DB2-BD59-A6C34878D82A}">
                    <a16:rowId xmlns:a16="http://schemas.microsoft.com/office/drawing/2014/main" val="1952020416"/>
                  </a:ext>
                </a:extLst>
              </a:tr>
              <a:tr h="332800">
                <a:tc>
                  <a:txBody>
                    <a:bodyPr/>
                    <a:lstStyle/>
                    <a:p>
                      <a:pPr marL="34925" marR="0" indent="0" algn="l">
                        <a:lnSpc>
                          <a:spcPct val="107000"/>
                        </a:lnSpc>
                        <a:spcBef>
                          <a:spcPts val="0"/>
                        </a:spcBef>
                        <a:spcAft>
                          <a:spcPts val="0"/>
                        </a:spcAft>
                      </a:pPr>
                      <a:r>
                        <a:rPr lang="en-US" sz="1100" dirty="0">
                          <a:effectLst/>
                        </a:rPr>
                        <a:t>Where is the deduction taken?</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tc>
                  <a:txBody>
                    <a:bodyPr/>
                    <a:lstStyle/>
                    <a:p>
                      <a:pPr marL="0" marR="459740" indent="0" algn="l">
                        <a:lnSpc>
                          <a:spcPct val="107000"/>
                        </a:lnSpc>
                        <a:spcBef>
                          <a:spcPts val="0"/>
                        </a:spcBef>
                        <a:spcAft>
                          <a:spcPts val="0"/>
                        </a:spcAft>
                      </a:pPr>
                      <a:r>
                        <a:rPr lang="en-US" sz="1100" dirty="0">
                          <a:effectLst/>
                        </a:rPr>
                        <a:t>As an adjustment to income on Form 1040 or Form 1040A. </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extLst>
                  <a:ext uri="{0D108BD9-81ED-4DB2-BD59-A6C34878D82A}">
                    <a16:rowId xmlns:a16="http://schemas.microsoft.com/office/drawing/2014/main" val="3752754008"/>
                  </a:ext>
                </a:extLst>
              </a:tr>
              <a:tr h="949620">
                <a:tc>
                  <a:txBody>
                    <a:bodyPr/>
                    <a:lstStyle/>
                    <a:p>
                      <a:pPr marL="34925" marR="0" indent="0" algn="l">
                        <a:lnSpc>
                          <a:spcPct val="107000"/>
                        </a:lnSpc>
                        <a:spcBef>
                          <a:spcPts val="0"/>
                        </a:spcBef>
                        <a:spcAft>
                          <a:spcPts val="0"/>
                        </a:spcAft>
                      </a:pPr>
                      <a:r>
                        <a:rPr lang="en-US" sz="1100" dirty="0">
                          <a:effectLst/>
                        </a:rPr>
                        <a:t>For whom must the expenses be paid?</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tc>
                  <a:txBody>
                    <a:bodyPr/>
                    <a:lstStyle/>
                    <a:p>
                      <a:pPr marL="0" marR="0" indent="0" algn="l">
                        <a:lnSpc>
                          <a:spcPct val="108000"/>
                        </a:lnSpc>
                        <a:spcBef>
                          <a:spcPts val="0"/>
                        </a:spcBef>
                        <a:spcAft>
                          <a:spcPts val="80"/>
                        </a:spcAft>
                      </a:pPr>
                      <a:r>
                        <a:rPr lang="en-US" sz="1100" dirty="0">
                          <a:effectLst/>
                        </a:rPr>
                        <a:t>A student enrolled in an eligible educational institution who is either:</a:t>
                      </a:r>
                    </a:p>
                    <a:p>
                      <a:pPr marL="342900" marR="0" lvl="0" indent="-342900" algn="l" fontAlgn="base">
                        <a:lnSpc>
                          <a:spcPct val="107000"/>
                        </a:lnSpc>
                        <a:spcBef>
                          <a:spcPts val="0"/>
                        </a:spcBef>
                        <a:spcAft>
                          <a:spcPts val="85"/>
                        </a:spcAft>
                        <a:buClr>
                          <a:srgbClr val="181717"/>
                        </a:buClr>
                        <a:buSzPts val="800"/>
                        <a:buFont typeface="Arial" panose="020B0604020202020204" pitchFamily="34" charset="0"/>
                        <a:buChar char="•"/>
                      </a:pPr>
                      <a:r>
                        <a:rPr lang="en-US" sz="1100" u="none" strike="noStrike" dirty="0">
                          <a:effectLst/>
                          <a:uFill>
                            <a:solidFill>
                              <a:srgbClr val="000000"/>
                            </a:solidFill>
                          </a:uFill>
                        </a:rPr>
                        <a:t>you, </a:t>
                      </a:r>
                    </a:p>
                    <a:p>
                      <a:pPr marL="342900" marR="0" lvl="0" indent="-342900" algn="l" fontAlgn="base">
                        <a:lnSpc>
                          <a:spcPct val="107000"/>
                        </a:lnSpc>
                        <a:spcBef>
                          <a:spcPts val="0"/>
                        </a:spcBef>
                        <a:spcAft>
                          <a:spcPts val="85"/>
                        </a:spcAft>
                        <a:buClr>
                          <a:srgbClr val="181717"/>
                        </a:buClr>
                        <a:buSzPts val="800"/>
                        <a:buFont typeface="Arial" panose="020B0604020202020204" pitchFamily="34" charset="0"/>
                        <a:buChar char="•"/>
                      </a:pPr>
                      <a:r>
                        <a:rPr lang="en-US" sz="1100" u="none" strike="noStrike" dirty="0">
                          <a:effectLst/>
                          <a:uFill>
                            <a:solidFill>
                              <a:srgbClr val="000000"/>
                            </a:solidFill>
                          </a:uFill>
                        </a:rPr>
                        <a:t>your spouse, or </a:t>
                      </a:r>
                    </a:p>
                    <a:p>
                      <a:pPr marL="342900" marR="0" lvl="0" indent="-342900" algn="l" fontAlgn="base">
                        <a:lnSpc>
                          <a:spcPct val="107000"/>
                        </a:lnSpc>
                        <a:spcBef>
                          <a:spcPts val="0"/>
                        </a:spcBef>
                        <a:spcAft>
                          <a:spcPts val="0"/>
                        </a:spcAft>
                        <a:buClr>
                          <a:srgbClr val="181717"/>
                        </a:buClr>
                        <a:buSzPts val="800"/>
                        <a:buFont typeface="Arial" panose="020B0604020202020204" pitchFamily="34" charset="0"/>
                        <a:buChar char="•"/>
                      </a:pPr>
                      <a:r>
                        <a:rPr lang="en-US" sz="1100" u="none" strike="noStrike" dirty="0">
                          <a:effectLst/>
                          <a:uFill>
                            <a:solidFill>
                              <a:srgbClr val="000000"/>
                            </a:solidFill>
                          </a:uFill>
                        </a:rPr>
                        <a:t>your dependent for whom you claim an exemption. </a:t>
                      </a:r>
                      <a:endParaRPr lang="en-US" sz="1100" u="none" strike="noStrike" dirty="0">
                        <a:solidFill>
                          <a:srgbClr val="181717"/>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14288" marR="23336" marT="54769" marB="11906"/>
                </a:tc>
                <a:extLst>
                  <a:ext uri="{0D108BD9-81ED-4DB2-BD59-A6C34878D82A}">
                    <a16:rowId xmlns:a16="http://schemas.microsoft.com/office/drawing/2014/main" val="1251190360"/>
                  </a:ext>
                </a:extLst>
              </a:tr>
              <a:tr h="788387">
                <a:tc>
                  <a:txBody>
                    <a:bodyPr/>
                    <a:lstStyle/>
                    <a:p>
                      <a:pPr marL="34925" marR="0" indent="0" algn="l">
                        <a:lnSpc>
                          <a:spcPct val="107000"/>
                        </a:lnSpc>
                        <a:spcBef>
                          <a:spcPts val="0"/>
                        </a:spcBef>
                        <a:spcAft>
                          <a:spcPts val="0"/>
                        </a:spcAft>
                      </a:pPr>
                      <a:r>
                        <a:rPr lang="en-US" sz="1100" dirty="0">
                          <a:effectLst/>
                        </a:rPr>
                        <a:t>What tuition and fees are deductible?</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tc>
                <a:tc>
                  <a:txBody>
                    <a:bodyPr/>
                    <a:lstStyle/>
                    <a:p>
                      <a:pPr marL="0" marR="0" indent="0" algn="l">
                        <a:lnSpc>
                          <a:spcPct val="107000"/>
                        </a:lnSpc>
                        <a:spcBef>
                          <a:spcPts val="0"/>
                        </a:spcBef>
                        <a:spcAft>
                          <a:spcPts val="0"/>
                        </a:spcAft>
                      </a:pPr>
                      <a:r>
                        <a:rPr lang="en-US" sz="1100" dirty="0">
                          <a:effectLst/>
                        </a:rPr>
                        <a:t>Tuition and fees required for enrollment or attendance at an eligible postsecondary educational institution, but not including personal, living, or family expenses, such as room and board. </a:t>
                      </a:r>
                      <a:endParaRPr lang="en-US" sz="1100" dirty="0">
                        <a:solidFill>
                          <a:srgbClr val="181717"/>
                        </a:solidFill>
                        <a:effectLst/>
                        <a:latin typeface="Arial" panose="020B0604020202020204" pitchFamily="34" charset="0"/>
                        <a:ea typeface="Arial" panose="020B0604020202020204" pitchFamily="34" charset="0"/>
                      </a:endParaRPr>
                    </a:p>
                  </a:txBody>
                  <a:tcPr marL="14288" marR="23336" marT="54769" marB="11906" anchor="ctr"/>
                </a:tc>
                <a:extLst>
                  <a:ext uri="{0D108BD9-81ED-4DB2-BD59-A6C34878D82A}">
                    <a16:rowId xmlns:a16="http://schemas.microsoft.com/office/drawing/2014/main" val="1968599208"/>
                  </a:ext>
                </a:extLst>
              </a:tr>
            </a:tbl>
          </a:graphicData>
        </a:graphic>
      </p:graphicFrame>
    </p:spTree>
    <p:extLst>
      <p:ext uri="{BB962C8B-B14F-4D97-AF65-F5344CB8AC3E}">
        <p14:creationId xmlns:p14="http://schemas.microsoft.com/office/powerpoint/2010/main" val="1961653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and Fees Deduction: Who Can Claim?</a:t>
            </a:r>
          </a:p>
        </p:txBody>
      </p:sp>
      <p:sp>
        <p:nvSpPr>
          <p:cNvPr id="3" name="Content Placeholder 2"/>
          <p:cNvSpPr>
            <a:spLocks noGrp="1"/>
          </p:cNvSpPr>
          <p:nvPr>
            <p:ph idx="1"/>
          </p:nvPr>
        </p:nvSpPr>
        <p:spPr/>
        <p:txBody>
          <a:bodyPr>
            <a:normAutofit fontScale="92500" lnSpcReduction="20000"/>
          </a:bodyPr>
          <a:lstStyle/>
          <a:p>
            <a:r>
              <a:rPr lang="en-US" dirty="0"/>
              <a:t>Generally, you can claim if:</a:t>
            </a:r>
          </a:p>
          <a:p>
            <a:pPr lvl="1"/>
            <a:r>
              <a:rPr lang="en-US" dirty="0"/>
              <a:t>You pay qualified education expenses of higher education; and</a:t>
            </a:r>
          </a:p>
          <a:p>
            <a:pPr lvl="1"/>
            <a:r>
              <a:rPr lang="en-US" dirty="0"/>
              <a:t>You pay the education expenses for an eligible student; and</a:t>
            </a:r>
          </a:p>
          <a:p>
            <a:pPr lvl="1"/>
            <a:r>
              <a:rPr lang="en-US" dirty="0"/>
              <a:t>The eligible student is yourself, your spouse, or your dependent for whom you claim an exemption on your tax return</a:t>
            </a:r>
          </a:p>
          <a:p>
            <a:r>
              <a:rPr lang="en-US" dirty="0"/>
              <a:t>Cannot claim if:</a:t>
            </a:r>
          </a:p>
          <a:p>
            <a:pPr lvl="1"/>
            <a:r>
              <a:rPr lang="en-US" dirty="0"/>
              <a:t>Married filing separately.</a:t>
            </a:r>
          </a:p>
          <a:p>
            <a:pPr lvl="1"/>
            <a:r>
              <a:rPr lang="en-US" dirty="0"/>
              <a:t>Another person can claim an exemption for you as a dependent on his or her tax return, regardless of whether or not they actually claim the exemption.</a:t>
            </a:r>
          </a:p>
          <a:p>
            <a:pPr lvl="1"/>
            <a:r>
              <a:rPr lang="en-US" dirty="0"/>
              <a:t>Your modified adjusted gross income (MAGI) is more than $80,000 ($160,000 if filing a joint return).</a:t>
            </a:r>
          </a:p>
          <a:p>
            <a:pPr lvl="1"/>
            <a:r>
              <a:rPr lang="en-US" dirty="0"/>
              <a:t>You (or your spouse) were a nonresident alien for any part of 2016 and the nonresident alien didn't elect to be treated as a resident alien for tax purposes. (See Pub. 519).</a:t>
            </a:r>
          </a:p>
          <a:p>
            <a:endParaRPr lang="en-US" dirty="0"/>
          </a:p>
        </p:txBody>
      </p:sp>
    </p:spTree>
    <p:extLst>
      <p:ext uri="{BB962C8B-B14F-4D97-AF65-F5344CB8AC3E}">
        <p14:creationId xmlns:p14="http://schemas.microsoft.com/office/powerpoint/2010/main" val="3954624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&amp; Fees Deduction: Qualified Education Expenses</a:t>
            </a:r>
          </a:p>
        </p:txBody>
      </p:sp>
      <p:sp>
        <p:nvSpPr>
          <p:cNvPr id="3" name="Content Placeholder 2"/>
          <p:cNvSpPr>
            <a:spLocks noGrp="1"/>
          </p:cNvSpPr>
          <p:nvPr>
            <p:ph idx="1"/>
          </p:nvPr>
        </p:nvSpPr>
        <p:spPr/>
        <p:txBody>
          <a:bodyPr>
            <a:normAutofit fontScale="85000" lnSpcReduction="20000"/>
          </a:bodyPr>
          <a:lstStyle/>
          <a:p>
            <a:r>
              <a:rPr lang="en-US" dirty="0"/>
              <a:t>INCLUDES amounts paid for: </a:t>
            </a:r>
          </a:p>
          <a:p>
            <a:pPr lvl="1"/>
            <a:r>
              <a:rPr lang="en-US" dirty="0"/>
              <a:t>Tuition</a:t>
            </a:r>
          </a:p>
          <a:p>
            <a:pPr lvl="1">
              <a:buClr>
                <a:srgbClr val="FFC000"/>
              </a:buClr>
            </a:pPr>
            <a:r>
              <a:rPr lang="en-US" dirty="0"/>
              <a:t>Student activity fees, books, supplies, and equipment needed for a course of study, </a:t>
            </a:r>
            <a:r>
              <a:rPr lang="en-US" i="1" u="sng" dirty="0"/>
              <a:t>only if</a:t>
            </a:r>
            <a:r>
              <a:rPr lang="en-US" dirty="0"/>
              <a:t> the fees and expenses must be paid to the institution for enrollment or attendance</a:t>
            </a:r>
          </a:p>
          <a:p>
            <a:pPr lvl="1"/>
            <a:r>
              <a:rPr lang="en-US" dirty="0"/>
              <a:t>All qualified expenses not refunded when a student withdraws from classes  </a:t>
            </a:r>
          </a:p>
          <a:p>
            <a:r>
              <a:rPr lang="en-US" dirty="0"/>
              <a:t>EXCLUDES amounts paid for: </a:t>
            </a:r>
            <a:r>
              <a:rPr lang="en-US" u="sng" dirty="0"/>
              <a:t>insurance;</a:t>
            </a:r>
            <a:r>
              <a:rPr lang="en-US" dirty="0"/>
              <a:t> </a:t>
            </a:r>
            <a:r>
              <a:rPr lang="en-US" u="sng" dirty="0"/>
              <a:t>medical expenses</a:t>
            </a:r>
            <a:r>
              <a:rPr lang="en-US" dirty="0"/>
              <a:t> (including student health fees); </a:t>
            </a:r>
            <a:r>
              <a:rPr lang="en-US" u="sng" dirty="0"/>
              <a:t>room and board</a:t>
            </a:r>
            <a:r>
              <a:rPr lang="en-US" dirty="0"/>
              <a:t>; </a:t>
            </a:r>
            <a:r>
              <a:rPr lang="en-US" u="sng" dirty="0"/>
              <a:t>transportation</a:t>
            </a:r>
            <a:r>
              <a:rPr lang="en-US" dirty="0"/>
              <a:t>; or similar </a:t>
            </a:r>
            <a:r>
              <a:rPr lang="en-US" u="sng" dirty="0"/>
              <a:t>personal, living</a:t>
            </a:r>
            <a:r>
              <a:rPr lang="en-US" dirty="0"/>
              <a:t>, or family expenses; any course of instruction or other education that involves </a:t>
            </a:r>
            <a:r>
              <a:rPr lang="en-US" u="sng" dirty="0"/>
              <a:t>sports, games, or hobbies, or any noncredit course</a:t>
            </a:r>
            <a:r>
              <a:rPr lang="en-US" dirty="0"/>
              <a:t>.</a:t>
            </a:r>
          </a:p>
          <a:p>
            <a:pPr lvl="1"/>
            <a:r>
              <a:rPr lang="en-US" dirty="0"/>
              <a:t>This is true even if the amount must be paid to the institution as a condition of enrollment or attendance.</a:t>
            </a:r>
          </a:p>
          <a:p>
            <a:r>
              <a:rPr lang="en-US" dirty="0"/>
              <a:t>Reduce the qualified educational expenses for each academic period by the amount of tax-free educational assistance allocable to that academic period</a:t>
            </a:r>
          </a:p>
          <a:p>
            <a:r>
              <a:rPr lang="en-US" dirty="0"/>
              <a:t>Don't reduce qualified education expenses by amounts paid with funds the student receives as: payment for services, such as wages;  a loan;  a gift;  an inheritance; or a withdrawal from the student's personal savings.</a:t>
            </a:r>
          </a:p>
        </p:txBody>
      </p:sp>
    </p:spTree>
    <p:extLst>
      <p:ext uri="{BB962C8B-B14F-4D97-AF65-F5344CB8AC3E}">
        <p14:creationId xmlns:p14="http://schemas.microsoft.com/office/powerpoint/2010/main" val="2131641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Tuition &amp; Fees Deduction: Dependents</a:t>
            </a:r>
          </a:p>
        </p:txBody>
      </p:sp>
      <p:sp>
        <p:nvSpPr>
          <p:cNvPr id="3" name="Content Placeholder 2"/>
          <p:cNvSpPr>
            <a:spLocks noGrp="1"/>
          </p:cNvSpPr>
          <p:nvPr>
            <p:ph idx="1"/>
          </p:nvPr>
        </p:nvSpPr>
        <p:spPr>
          <a:xfrm>
            <a:off x="435895" y="2373630"/>
            <a:ext cx="8272211" cy="3253740"/>
          </a:xfrm>
        </p:spPr>
        <p:txBody>
          <a:bodyPr>
            <a:normAutofit fontScale="62500" lnSpcReduction="20000"/>
          </a:bodyPr>
          <a:lstStyle/>
          <a:p>
            <a:r>
              <a:rPr lang="en-US" dirty="0"/>
              <a:t>Generally, in order to claim the tuition and fees deduction for qualified education expenses for a dependent, you must:</a:t>
            </a:r>
          </a:p>
          <a:p>
            <a:pPr lvl="1" fontAlgn="base"/>
            <a:r>
              <a:rPr lang="en-US" dirty="0"/>
              <a:t>Have paid the expenses, and</a:t>
            </a:r>
          </a:p>
          <a:p>
            <a:pPr lvl="1" fontAlgn="base"/>
            <a:r>
              <a:rPr lang="en-US" dirty="0"/>
              <a:t>Claim an exemption for the student as a dependent.</a:t>
            </a:r>
          </a:p>
          <a:p>
            <a:r>
              <a:rPr lang="en-US" dirty="0"/>
              <a:t>For you to be able to deduct qualified education expenses for your dependent, you must claim an exemption for that individual. You do this by listing your dependent's name and other required information on Form 1040 (or Form 1040A), line 6c.</a:t>
            </a:r>
          </a:p>
          <a:p>
            <a:r>
              <a:rPr lang="en-US" b="1" dirty="0"/>
              <a:t>Expenses paid by dependent: </a:t>
            </a:r>
            <a:r>
              <a:rPr lang="en-US" dirty="0"/>
              <a:t>If your dependent pays qualified education expenses </a:t>
            </a:r>
            <a:r>
              <a:rPr lang="en-US" dirty="0">
                <a:sym typeface="Wingdings" panose="05000000000000000000" pitchFamily="2" charset="2"/>
              </a:rPr>
              <a:t></a:t>
            </a:r>
            <a:r>
              <a:rPr lang="en-US" dirty="0"/>
              <a:t> no one can take a tuition and fees deduction for those expenses. </a:t>
            </a:r>
          </a:p>
          <a:p>
            <a:pPr lvl="1"/>
            <a:r>
              <a:rPr lang="en-US" dirty="0"/>
              <a:t>You aren't treated as paying any expenses actually paid by a dependent for whom you or anyone other than the dependent can claim an exemption</a:t>
            </a:r>
          </a:p>
          <a:p>
            <a:r>
              <a:rPr lang="en-US" b="1" dirty="0"/>
              <a:t>Expenses paid by you: </a:t>
            </a:r>
            <a:r>
              <a:rPr lang="en-US" dirty="0"/>
              <a:t>Only you can include any expenses you paid when figuring your tuition and fees deduction</a:t>
            </a:r>
          </a:p>
          <a:p>
            <a:r>
              <a:rPr lang="en-US" b="1" dirty="0"/>
              <a:t>Expenses paid under divorce decree: </a:t>
            </a:r>
            <a:r>
              <a:rPr lang="en-US" dirty="0"/>
              <a:t>qualifying expenses paid directly to an eligible educational institution for a student under a court-approved divorce decree are treated as paid by the student </a:t>
            </a:r>
            <a:r>
              <a:rPr lang="en-US" dirty="0">
                <a:sym typeface="Wingdings" panose="05000000000000000000" pitchFamily="2" charset="2"/>
              </a:rPr>
              <a:t> </a:t>
            </a:r>
            <a:r>
              <a:rPr lang="en-US" dirty="0"/>
              <a:t>only he/she would be eligible to take the deduction and </a:t>
            </a:r>
            <a:r>
              <a:rPr lang="en-US" i="1" u="sng" dirty="0"/>
              <a:t>only if</a:t>
            </a:r>
            <a:r>
              <a:rPr lang="en-US" dirty="0"/>
              <a:t> no one else could claim an exemption for the student.</a:t>
            </a:r>
          </a:p>
          <a:p>
            <a:r>
              <a:rPr lang="en-US" b="1" dirty="0"/>
              <a:t>Expenses paid by others: </a:t>
            </a:r>
            <a:r>
              <a:rPr lang="en-US" dirty="0"/>
              <a:t>A 3</a:t>
            </a:r>
            <a:r>
              <a:rPr lang="en-US" baseline="30000" dirty="0"/>
              <a:t>rd</a:t>
            </a:r>
            <a:r>
              <a:rPr lang="en-US" dirty="0"/>
              <a:t> party may make a payment directly to an eligible educational institution to pay for an eligible student's qualified education expenses; the student is treated as paying the institution </a:t>
            </a:r>
            <a:r>
              <a:rPr lang="en-US" dirty="0">
                <a:sym typeface="Wingdings" panose="05000000000000000000" pitchFamily="2" charset="2"/>
              </a:rPr>
              <a:t> </a:t>
            </a:r>
            <a:r>
              <a:rPr lang="en-US" dirty="0"/>
              <a:t>only he/she would be eligible to take the deduction and </a:t>
            </a:r>
            <a:r>
              <a:rPr lang="en-US" i="1" u="sng" dirty="0"/>
              <a:t>only if</a:t>
            </a:r>
            <a:r>
              <a:rPr lang="en-US" dirty="0"/>
              <a:t> no one else could claim an exemption for the student</a:t>
            </a:r>
          </a:p>
        </p:txBody>
      </p:sp>
    </p:spTree>
    <p:extLst>
      <p:ext uri="{BB962C8B-B14F-4D97-AF65-F5344CB8AC3E}">
        <p14:creationId xmlns:p14="http://schemas.microsoft.com/office/powerpoint/2010/main" val="170881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Content Placeholder 2"/>
          <p:cNvSpPr>
            <a:spLocks noGrp="1"/>
          </p:cNvSpPr>
          <p:nvPr>
            <p:ph idx="1"/>
          </p:nvPr>
        </p:nvSpPr>
        <p:spPr/>
        <p:txBody>
          <a:bodyPr/>
          <a:lstStyle/>
          <a:p>
            <a:r>
              <a:rPr lang="en-US" u="sng" dirty="0"/>
              <a:t>Filing Due Date</a:t>
            </a:r>
            <a:r>
              <a:rPr lang="en-US" dirty="0"/>
              <a:t>:  April 18, 2017</a:t>
            </a:r>
          </a:p>
          <a:p>
            <a:r>
              <a:rPr lang="en-US" u="sng" dirty="0"/>
              <a:t>Forms</a:t>
            </a:r>
            <a:r>
              <a:rPr lang="en-US" dirty="0"/>
              <a:t>: 1040, 1040A, or 1040ez</a:t>
            </a:r>
          </a:p>
          <a:p>
            <a:r>
              <a:rPr lang="en-US" u="sng" dirty="0"/>
              <a:t>Substantiation</a:t>
            </a:r>
            <a:r>
              <a:rPr lang="en-US" dirty="0"/>
              <a:t>: generally, any expenses for which you claim a credit or deduction, it is important to keep record of both the type of expense (invoice, receipt, etc.) and that the expense was actually paid by you (bank statement, credit card statement, etc.). </a:t>
            </a:r>
          </a:p>
        </p:txBody>
      </p:sp>
    </p:spTree>
    <p:extLst>
      <p:ext uri="{BB962C8B-B14F-4D97-AF65-F5344CB8AC3E}">
        <p14:creationId xmlns:p14="http://schemas.microsoft.com/office/powerpoint/2010/main" val="2681306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5" y="3140181"/>
            <a:ext cx="8272211" cy="1123130"/>
          </a:xfrm>
        </p:spPr>
        <p:txBody>
          <a:bodyPr>
            <a:normAutofit fontScale="90000"/>
          </a:bodyPr>
          <a:lstStyle/>
          <a:p>
            <a:r>
              <a:rPr lang="en-US" dirty="0"/>
              <a:t>Deduction for Student Loan Interest</a:t>
            </a:r>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11521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3603613"/>
              </p:ext>
            </p:extLst>
          </p:nvPr>
        </p:nvGraphicFramePr>
        <p:xfrm>
          <a:off x="699937" y="1869334"/>
          <a:ext cx="7538451" cy="3465394"/>
        </p:xfrm>
        <a:graphic>
          <a:graphicData uri="http://schemas.openxmlformats.org/drawingml/2006/table">
            <a:tbl>
              <a:tblPr firstRow="1" firstCol="1" bandRow="1">
                <a:tableStyleId>{17292A2E-F333-43FB-9621-5CBBE7FDCDCB}</a:tableStyleId>
              </a:tblPr>
              <a:tblGrid>
                <a:gridCol w="2062643">
                  <a:extLst>
                    <a:ext uri="{9D8B030D-6E8A-4147-A177-3AD203B41FA5}">
                      <a16:colId xmlns:a16="http://schemas.microsoft.com/office/drawing/2014/main" val="3743574694"/>
                    </a:ext>
                  </a:extLst>
                </a:gridCol>
                <a:gridCol w="5475808">
                  <a:extLst>
                    <a:ext uri="{9D8B030D-6E8A-4147-A177-3AD203B41FA5}">
                      <a16:colId xmlns:a16="http://schemas.microsoft.com/office/drawing/2014/main" val="159136292"/>
                    </a:ext>
                  </a:extLst>
                </a:gridCol>
              </a:tblGrid>
              <a:tr h="288012">
                <a:tc>
                  <a:txBody>
                    <a:bodyPr/>
                    <a:lstStyle/>
                    <a:p>
                      <a:pPr marL="0" marR="0" indent="0" algn="l">
                        <a:lnSpc>
                          <a:spcPct val="107000"/>
                        </a:lnSpc>
                        <a:spcBef>
                          <a:spcPts val="0"/>
                        </a:spcBef>
                        <a:spcAft>
                          <a:spcPts val="0"/>
                        </a:spcAft>
                      </a:pPr>
                      <a:r>
                        <a:rPr lang="en-US" sz="1300" dirty="0">
                          <a:effectLst/>
                        </a:rPr>
                        <a:t>Feature</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tc>
                  <a:txBody>
                    <a:bodyPr/>
                    <a:lstStyle/>
                    <a:p>
                      <a:pPr marL="71120" marR="0" indent="0" algn="l">
                        <a:lnSpc>
                          <a:spcPct val="107000"/>
                        </a:lnSpc>
                        <a:spcBef>
                          <a:spcPts val="0"/>
                        </a:spcBef>
                        <a:spcAft>
                          <a:spcPts val="0"/>
                        </a:spcAft>
                      </a:pPr>
                      <a:r>
                        <a:rPr lang="en-US" sz="1300" dirty="0">
                          <a:effectLst/>
                        </a:rPr>
                        <a:t>Description</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extLst>
                  <a:ext uri="{0D108BD9-81ED-4DB2-BD59-A6C34878D82A}">
                    <a16:rowId xmlns:a16="http://schemas.microsoft.com/office/drawing/2014/main" val="4201775746"/>
                  </a:ext>
                </a:extLst>
              </a:tr>
              <a:tr h="361229">
                <a:tc>
                  <a:txBody>
                    <a:bodyPr/>
                    <a:lstStyle/>
                    <a:p>
                      <a:pPr marL="0" marR="0" indent="0" algn="l">
                        <a:lnSpc>
                          <a:spcPct val="107000"/>
                        </a:lnSpc>
                        <a:spcBef>
                          <a:spcPts val="0"/>
                        </a:spcBef>
                        <a:spcAft>
                          <a:spcPts val="0"/>
                        </a:spcAft>
                      </a:pPr>
                      <a:r>
                        <a:rPr lang="en-US" sz="1300" dirty="0">
                          <a:effectLst/>
                        </a:rPr>
                        <a:t>Maximum benefit</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tc>
                  <a:txBody>
                    <a:bodyPr/>
                    <a:lstStyle/>
                    <a:p>
                      <a:pPr marL="71120" marR="0" indent="0" algn="l">
                        <a:lnSpc>
                          <a:spcPct val="107000"/>
                        </a:lnSpc>
                        <a:spcBef>
                          <a:spcPts val="0"/>
                        </a:spcBef>
                        <a:spcAft>
                          <a:spcPts val="0"/>
                        </a:spcAft>
                      </a:pPr>
                      <a:r>
                        <a:rPr lang="en-US" sz="1300" dirty="0">
                          <a:effectLst/>
                        </a:rPr>
                        <a:t>You can reduce your income subject to tax by up to $2,500. </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extLst>
                  <a:ext uri="{0D108BD9-81ED-4DB2-BD59-A6C34878D82A}">
                    <a16:rowId xmlns:a16="http://schemas.microsoft.com/office/drawing/2014/main" val="2868085761"/>
                  </a:ext>
                </a:extLst>
              </a:tr>
              <a:tr h="934792">
                <a:tc>
                  <a:txBody>
                    <a:bodyPr/>
                    <a:lstStyle/>
                    <a:p>
                      <a:pPr marL="0" marR="0" indent="0" algn="l">
                        <a:lnSpc>
                          <a:spcPct val="107000"/>
                        </a:lnSpc>
                        <a:spcBef>
                          <a:spcPts val="0"/>
                        </a:spcBef>
                        <a:spcAft>
                          <a:spcPts val="0"/>
                        </a:spcAft>
                      </a:pPr>
                      <a:r>
                        <a:rPr lang="en-US" sz="1300" dirty="0">
                          <a:effectLst/>
                        </a:rPr>
                        <a:t>Loan qualifications</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tc>
                  <a:txBody>
                    <a:bodyPr/>
                    <a:lstStyle/>
                    <a:p>
                      <a:pPr marL="71120" marR="0" indent="0" algn="l">
                        <a:lnSpc>
                          <a:spcPct val="107000"/>
                        </a:lnSpc>
                        <a:spcBef>
                          <a:spcPts val="0"/>
                        </a:spcBef>
                        <a:spcAft>
                          <a:spcPts val="65"/>
                        </a:spcAft>
                      </a:pPr>
                      <a:r>
                        <a:rPr lang="en-US" sz="1300" dirty="0">
                          <a:effectLst/>
                        </a:rPr>
                        <a:t>Your student loan:</a:t>
                      </a:r>
                    </a:p>
                    <a:p>
                      <a:pPr marL="342900" marR="0" lvl="0" indent="-342900" algn="l" fontAlgn="base">
                        <a:lnSpc>
                          <a:spcPct val="107000"/>
                        </a:lnSpc>
                        <a:spcBef>
                          <a:spcPts val="0"/>
                        </a:spcBef>
                        <a:spcAft>
                          <a:spcPts val="0"/>
                        </a:spcAft>
                        <a:buClr>
                          <a:srgbClr val="181717"/>
                        </a:buClr>
                        <a:buSzPts val="950"/>
                        <a:buFont typeface="Arial" panose="020B0604020202020204" pitchFamily="34" charset="0"/>
                        <a:buChar char="•"/>
                      </a:pPr>
                      <a:r>
                        <a:rPr lang="en-US" sz="1300" u="none" strike="noStrike" dirty="0">
                          <a:effectLst/>
                          <a:uFill>
                            <a:solidFill>
                              <a:srgbClr val="000000"/>
                            </a:solidFill>
                          </a:uFill>
                        </a:rPr>
                        <a:t>must have been taken out solely to </a:t>
                      </a:r>
                      <a:r>
                        <a:rPr lang="en-US" sz="1300" dirty="0">
                          <a:effectLst/>
                        </a:rPr>
                        <a:t>pay qualified education expenses, and</a:t>
                      </a:r>
                    </a:p>
                    <a:p>
                      <a:pPr marL="342900" marR="0" lvl="0" indent="-342900" algn="l" fontAlgn="base">
                        <a:lnSpc>
                          <a:spcPct val="107000"/>
                        </a:lnSpc>
                        <a:spcBef>
                          <a:spcPts val="0"/>
                        </a:spcBef>
                        <a:spcAft>
                          <a:spcPts val="0"/>
                        </a:spcAft>
                        <a:buClr>
                          <a:srgbClr val="181717"/>
                        </a:buClr>
                        <a:buSzPts val="950"/>
                        <a:buFont typeface="Arial" panose="020B0604020202020204" pitchFamily="34" charset="0"/>
                        <a:buChar char="•"/>
                      </a:pPr>
                      <a:r>
                        <a:rPr lang="en-US" sz="1300" u="none" strike="noStrike" dirty="0">
                          <a:effectLst/>
                          <a:uFill>
                            <a:solidFill>
                              <a:srgbClr val="000000"/>
                            </a:solidFill>
                          </a:uFill>
                        </a:rPr>
                        <a:t>can't be from a related person or made under a qualified employer plan.</a:t>
                      </a:r>
                      <a:endParaRPr lang="en-US" sz="1300" u="none" strike="noStrike" dirty="0">
                        <a:solidFill>
                          <a:srgbClr val="181717"/>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48971" marR="63950" marT="65678" marB="14403" anchor="ctr"/>
                </a:tc>
                <a:extLst>
                  <a:ext uri="{0D108BD9-81ED-4DB2-BD59-A6C34878D82A}">
                    <a16:rowId xmlns:a16="http://schemas.microsoft.com/office/drawing/2014/main" val="500892312"/>
                  </a:ext>
                </a:extLst>
              </a:tr>
              <a:tr h="926949">
                <a:tc>
                  <a:txBody>
                    <a:bodyPr/>
                    <a:lstStyle/>
                    <a:p>
                      <a:pPr marL="0" marR="0" indent="0" algn="l">
                        <a:lnSpc>
                          <a:spcPct val="107000"/>
                        </a:lnSpc>
                        <a:spcBef>
                          <a:spcPts val="0"/>
                        </a:spcBef>
                        <a:spcAft>
                          <a:spcPts val="0"/>
                        </a:spcAft>
                      </a:pPr>
                      <a:r>
                        <a:rPr lang="en-US" sz="1300" dirty="0">
                          <a:effectLst/>
                        </a:rPr>
                        <a:t>Student qualifications</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tc>
                  <a:txBody>
                    <a:bodyPr/>
                    <a:lstStyle/>
                    <a:p>
                      <a:pPr marL="71120" marR="0" indent="0" algn="l">
                        <a:lnSpc>
                          <a:spcPct val="107000"/>
                        </a:lnSpc>
                        <a:spcBef>
                          <a:spcPts val="0"/>
                        </a:spcBef>
                        <a:spcAft>
                          <a:spcPts val="65"/>
                        </a:spcAft>
                      </a:pPr>
                      <a:r>
                        <a:rPr lang="en-US" sz="1300" dirty="0">
                          <a:effectLst/>
                        </a:rPr>
                        <a:t>The student must be:</a:t>
                      </a:r>
                    </a:p>
                    <a:p>
                      <a:pPr marL="342900" marR="0" lvl="0" indent="-342900" algn="l" fontAlgn="base">
                        <a:lnSpc>
                          <a:spcPct val="105000"/>
                        </a:lnSpc>
                        <a:spcBef>
                          <a:spcPts val="0"/>
                        </a:spcBef>
                        <a:spcAft>
                          <a:spcPts val="95"/>
                        </a:spcAft>
                        <a:buClr>
                          <a:srgbClr val="181717"/>
                        </a:buClr>
                        <a:buSzPts val="950"/>
                        <a:buFont typeface="Arial" panose="020B0604020202020204" pitchFamily="34" charset="0"/>
                        <a:buChar char="•"/>
                      </a:pPr>
                      <a:r>
                        <a:rPr lang="en-US" sz="1300" u="none" strike="noStrike" dirty="0">
                          <a:effectLst/>
                          <a:uFill>
                            <a:solidFill>
                              <a:srgbClr val="000000"/>
                            </a:solidFill>
                          </a:uFill>
                        </a:rPr>
                        <a:t>you, your spouse, or your dependent; and </a:t>
                      </a:r>
                    </a:p>
                    <a:p>
                      <a:pPr marL="342900" marR="0" lvl="0" indent="-342900" algn="l" fontAlgn="base">
                        <a:lnSpc>
                          <a:spcPct val="107000"/>
                        </a:lnSpc>
                        <a:spcBef>
                          <a:spcPts val="0"/>
                        </a:spcBef>
                        <a:spcAft>
                          <a:spcPts val="0"/>
                        </a:spcAft>
                        <a:buClr>
                          <a:srgbClr val="181717"/>
                        </a:buClr>
                        <a:buSzPts val="950"/>
                        <a:buFont typeface="Arial" panose="020B0604020202020204" pitchFamily="34" charset="0"/>
                        <a:buChar char="•"/>
                      </a:pPr>
                      <a:r>
                        <a:rPr lang="en-US" sz="1300" u="none" strike="noStrike" dirty="0">
                          <a:effectLst/>
                          <a:uFill>
                            <a:solidFill>
                              <a:srgbClr val="000000"/>
                            </a:solidFill>
                          </a:uFill>
                        </a:rPr>
                        <a:t>enrolled at least half-time in a program leading to a degree, certificate, or other recognized educational credential at an eligible educational institution.</a:t>
                      </a:r>
                      <a:endParaRPr lang="en-US" sz="1300" u="none" strike="noStrike" dirty="0">
                        <a:solidFill>
                          <a:srgbClr val="181717"/>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48971" marR="63950" marT="65678" marB="14403" anchor="ctr"/>
                </a:tc>
                <a:extLst>
                  <a:ext uri="{0D108BD9-81ED-4DB2-BD59-A6C34878D82A}">
                    <a16:rowId xmlns:a16="http://schemas.microsoft.com/office/drawing/2014/main" val="1885499270"/>
                  </a:ext>
                </a:extLst>
              </a:tr>
              <a:tr h="703874">
                <a:tc>
                  <a:txBody>
                    <a:bodyPr/>
                    <a:lstStyle/>
                    <a:p>
                      <a:pPr marL="0" marR="0" indent="0" algn="l">
                        <a:lnSpc>
                          <a:spcPct val="107000"/>
                        </a:lnSpc>
                        <a:spcBef>
                          <a:spcPts val="0"/>
                        </a:spcBef>
                        <a:spcAft>
                          <a:spcPts val="0"/>
                        </a:spcAft>
                      </a:pPr>
                      <a:r>
                        <a:rPr lang="en-US" sz="1300" dirty="0">
                          <a:effectLst/>
                        </a:rPr>
                        <a:t>Limit on modified adjusted gross income (MAGI)</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tc>
                  <a:txBody>
                    <a:bodyPr/>
                    <a:lstStyle/>
                    <a:p>
                      <a:pPr marL="71120" marR="0" indent="0" algn="l">
                        <a:lnSpc>
                          <a:spcPct val="105000"/>
                        </a:lnSpc>
                        <a:spcBef>
                          <a:spcPts val="0"/>
                        </a:spcBef>
                        <a:spcAft>
                          <a:spcPts val="0"/>
                        </a:spcAft>
                      </a:pPr>
                      <a:r>
                        <a:rPr lang="en-US" sz="1300" dirty="0">
                          <a:effectLst/>
                        </a:rPr>
                        <a:t>$160,000 if married filing a joint return;</a:t>
                      </a:r>
                    </a:p>
                    <a:p>
                      <a:pPr marL="71120" marR="0" indent="0" algn="l">
                        <a:lnSpc>
                          <a:spcPct val="107000"/>
                        </a:lnSpc>
                        <a:spcBef>
                          <a:spcPts val="0"/>
                        </a:spcBef>
                        <a:spcAft>
                          <a:spcPts val="0"/>
                        </a:spcAft>
                      </a:pPr>
                      <a:r>
                        <a:rPr lang="en-US" sz="1300" dirty="0">
                          <a:effectLst/>
                        </a:rPr>
                        <a:t>$80,000 if single, head of household, or qualifying widow(er).</a:t>
                      </a:r>
                      <a:endParaRPr lang="en-US" sz="1300" dirty="0">
                        <a:solidFill>
                          <a:srgbClr val="181717"/>
                        </a:solidFill>
                        <a:effectLst/>
                        <a:latin typeface="Arial" panose="020B0604020202020204" pitchFamily="34" charset="0"/>
                        <a:ea typeface="Arial" panose="020B0604020202020204" pitchFamily="34" charset="0"/>
                      </a:endParaRPr>
                    </a:p>
                  </a:txBody>
                  <a:tcPr marL="48971" marR="63950" marT="65678" marB="14403" anchor="ctr"/>
                </a:tc>
                <a:extLst>
                  <a:ext uri="{0D108BD9-81ED-4DB2-BD59-A6C34878D82A}">
                    <a16:rowId xmlns:a16="http://schemas.microsoft.com/office/drawing/2014/main" val="2254473985"/>
                  </a:ext>
                </a:extLst>
              </a:tr>
            </a:tbl>
          </a:graphicData>
        </a:graphic>
      </p:graphicFrame>
    </p:spTree>
    <p:extLst>
      <p:ext uri="{BB962C8B-B14F-4D97-AF65-F5344CB8AC3E}">
        <p14:creationId xmlns:p14="http://schemas.microsoft.com/office/powerpoint/2010/main" val="3160266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Deducting Student loan interest paid</a:t>
            </a:r>
          </a:p>
        </p:txBody>
      </p:sp>
      <p:sp>
        <p:nvSpPr>
          <p:cNvPr id="3" name="Content Placeholder 2"/>
          <p:cNvSpPr>
            <a:spLocks noGrp="1"/>
          </p:cNvSpPr>
          <p:nvPr>
            <p:ph idx="1"/>
          </p:nvPr>
        </p:nvSpPr>
        <p:spPr/>
        <p:txBody>
          <a:bodyPr/>
          <a:lstStyle/>
          <a:p>
            <a:r>
              <a:rPr lang="en-US" dirty="0"/>
              <a:t>This deduction is claimed as an adjustment to income, which means you are not required to itemize deduction on Schedule A to claim it. </a:t>
            </a:r>
          </a:p>
          <a:p>
            <a:r>
              <a:rPr lang="en-US" dirty="0"/>
              <a:t>Loans from Relatives: A taxpayer cannot deduct interest on a loan from a related person. Such person includes:</a:t>
            </a:r>
          </a:p>
          <a:p>
            <a:pPr lvl="1"/>
            <a:r>
              <a:rPr lang="en-US" dirty="0"/>
              <a:t>A spouse;</a:t>
            </a:r>
          </a:p>
          <a:p>
            <a:pPr lvl="1"/>
            <a:r>
              <a:rPr lang="en-US" dirty="0"/>
              <a:t>Brothers and sisters;</a:t>
            </a:r>
          </a:p>
          <a:p>
            <a:pPr lvl="1"/>
            <a:r>
              <a:rPr lang="en-US" dirty="0"/>
              <a:t>Half brothers and half sisters;</a:t>
            </a:r>
          </a:p>
          <a:p>
            <a:pPr lvl="1"/>
            <a:r>
              <a:rPr lang="en-US" dirty="0"/>
              <a:t>Ancestors (parents, grandparents, etc.);</a:t>
            </a:r>
          </a:p>
          <a:p>
            <a:pPr lvl="1"/>
            <a:r>
              <a:rPr lang="en-US" dirty="0"/>
              <a:t>Lineal descendants (children, grandchildren, etc.); and</a:t>
            </a:r>
          </a:p>
          <a:p>
            <a:pPr lvl="1"/>
            <a:r>
              <a:rPr lang="en-US" dirty="0"/>
              <a:t>Certain corporations, partnerships, trusts, and exempt organizations.</a:t>
            </a:r>
          </a:p>
        </p:txBody>
      </p:sp>
    </p:spTree>
    <p:extLst>
      <p:ext uri="{BB962C8B-B14F-4D97-AF65-F5344CB8AC3E}">
        <p14:creationId xmlns:p14="http://schemas.microsoft.com/office/powerpoint/2010/main" val="2745370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Loan Interest: Qualified Education Expenses</a:t>
            </a:r>
          </a:p>
        </p:txBody>
      </p:sp>
      <p:sp>
        <p:nvSpPr>
          <p:cNvPr id="3" name="Content Placeholder 2"/>
          <p:cNvSpPr>
            <a:spLocks noGrp="1"/>
          </p:cNvSpPr>
          <p:nvPr>
            <p:ph idx="1"/>
          </p:nvPr>
        </p:nvSpPr>
        <p:spPr/>
        <p:txBody>
          <a:bodyPr>
            <a:normAutofit/>
          </a:bodyPr>
          <a:lstStyle/>
          <a:p>
            <a:r>
              <a:rPr lang="en-US" dirty="0"/>
              <a:t>The total costs of attending an eligible educational institution, including graduate school, including:</a:t>
            </a:r>
          </a:p>
          <a:p>
            <a:pPr lvl="1"/>
            <a:r>
              <a:rPr lang="en-US" dirty="0"/>
              <a:t>Tuition and fees.</a:t>
            </a:r>
          </a:p>
          <a:p>
            <a:pPr lvl="1">
              <a:buClr>
                <a:srgbClr val="FFC000"/>
              </a:buClr>
            </a:pPr>
            <a:r>
              <a:rPr lang="en-US" dirty="0"/>
              <a:t>Room and board; to the extent the expense is no more than:</a:t>
            </a:r>
          </a:p>
          <a:p>
            <a:pPr lvl="2"/>
            <a:r>
              <a:rPr lang="en-US" dirty="0"/>
              <a:t>The allowance for room and board that was included in the cost of attendance</a:t>
            </a:r>
          </a:p>
          <a:p>
            <a:pPr lvl="2"/>
            <a:r>
              <a:rPr lang="en-US" dirty="0"/>
              <a:t>If greater, the actual amount charged if the student is residing in housing owned or operated by the eligible educational institution</a:t>
            </a:r>
          </a:p>
          <a:p>
            <a:pPr lvl="1">
              <a:buClr>
                <a:srgbClr val="FFC000"/>
              </a:buClr>
            </a:pPr>
            <a:r>
              <a:rPr lang="en-US" dirty="0"/>
              <a:t>Books, supplies, and equipment.</a:t>
            </a:r>
          </a:p>
          <a:p>
            <a:pPr lvl="1">
              <a:buClr>
                <a:srgbClr val="FFC000"/>
              </a:buClr>
            </a:pPr>
            <a:r>
              <a:rPr lang="en-US" dirty="0"/>
              <a:t>Other necessary expenses (such as transportation).</a:t>
            </a:r>
          </a:p>
        </p:txBody>
      </p:sp>
    </p:spTree>
    <p:extLst>
      <p:ext uri="{BB962C8B-B14F-4D97-AF65-F5344CB8AC3E}">
        <p14:creationId xmlns:p14="http://schemas.microsoft.com/office/powerpoint/2010/main" val="402601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Loan Interest: Who can claim the deduction?</a:t>
            </a:r>
          </a:p>
        </p:txBody>
      </p:sp>
      <p:sp>
        <p:nvSpPr>
          <p:cNvPr id="3" name="Content Placeholder 2"/>
          <p:cNvSpPr>
            <a:spLocks noGrp="1"/>
          </p:cNvSpPr>
          <p:nvPr>
            <p:ph idx="1"/>
          </p:nvPr>
        </p:nvSpPr>
        <p:spPr/>
        <p:txBody>
          <a:bodyPr>
            <a:normAutofit/>
          </a:bodyPr>
          <a:lstStyle/>
          <a:p>
            <a:r>
              <a:rPr lang="en-US" dirty="0"/>
              <a:t>Generally, you can claim the deduction if all of the following requirements are met.</a:t>
            </a:r>
          </a:p>
          <a:p>
            <a:pPr lvl="1"/>
            <a:r>
              <a:rPr lang="en-US" dirty="0"/>
              <a:t>Your filing status is any filing status except married filing separately.</a:t>
            </a:r>
          </a:p>
          <a:p>
            <a:pPr lvl="1"/>
            <a:r>
              <a:rPr lang="en-US" dirty="0"/>
              <a:t>No one else is claiming an exemption for you on his or her tax return.</a:t>
            </a:r>
          </a:p>
          <a:p>
            <a:pPr lvl="1"/>
            <a:r>
              <a:rPr lang="en-US" dirty="0"/>
              <a:t>You are legally obligated to pay interest on a qualified student loan.</a:t>
            </a:r>
          </a:p>
          <a:p>
            <a:pPr lvl="1"/>
            <a:r>
              <a:rPr lang="en-US" dirty="0"/>
              <a:t>You paid interest on a qualified student loan.</a:t>
            </a:r>
          </a:p>
          <a:p>
            <a:r>
              <a:rPr lang="en-US" dirty="0"/>
              <a:t>Interest paid by others: if you are the person legally obligated to make interest payments and someone else makes a payment of interest on your behalf, and they don’t claim you as a dependent, then you are treated as paying the interest.</a:t>
            </a:r>
          </a:p>
        </p:txBody>
      </p:sp>
    </p:spTree>
    <p:extLst>
      <p:ext uri="{BB962C8B-B14F-4D97-AF65-F5344CB8AC3E}">
        <p14:creationId xmlns:p14="http://schemas.microsoft.com/office/powerpoint/2010/main" val="28060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Double Benefits</a:t>
            </a:r>
          </a:p>
        </p:txBody>
      </p:sp>
      <p:sp>
        <p:nvSpPr>
          <p:cNvPr id="3" name="Content Placeholder 2"/>
          <p:cNvSpPr>
            <a:spLocks noGrp="1"/>
          </p:cNvSpPr>
          <p:nvPr>
            <p:ph idx="1"/>
          </p:nvPr>
        </p:nvSpPr>
        <p:spPr>
          <a:xfrm>
            <a:off x="172720" y="1770803"/>
            <a:ext cx="8808719" cy="4894157"/>
          </a:xfrm>
        </p:spPr>
        <p:txBody>
          <a:bodyPr>
            <a:normAutofit fontScale="55000" lnSpcReduction="20000"/>
          </a:bodyPr>
          <a:lstStyle/>
          <a:p>
            <a:r>
              <a:rPr lang="en-US" dirty="0"/>
              <a:t>AOTC–A taxpayer may not:</a:t>
            </a:r>
          </a:p>
          <a:p>
            <a:pPr lvl="1"/>
            <a:r>
              <a:rPr lang="en-US" dirty="0"/>
              <a:t>Deduct higher education expenses on your income tax return (as, for example, a business expense) and also claim an American opportunity credit based on those same expenses.</a:t>
            </a:r>
          </a:p>
          <a:p>
            <a:pPr lvl="1"/>
            <a:r>
              <a:rPr lang="en-US" dirty="0"/>
              <a:t>Claim an American opportunity credit in the same year that you are claiming a </a:t>
            </a:r>
            <a:r>
              <a:rPr lang="en-US" b="1" dirty="0"/>
              <a:t>tuition and fees deduction </a:t>
            </a:r>
            <a:r>
              <a:rPr lang="en-US" dirty="0"/>
              <a:t>for the same student.</a:t>
            </a:r>
          </a:p>
          <a:p>
            <a:pPr lvl="1"/>
            <a:r>
              <a:rPr lang="en-US" dirty="0"/>
              <a:t>Claim an American opportunity credit for any student and use any of that student's expenses in figuring your lifetime learning credit.</a:t>
            </a:r>
          </a:p>
          <a:p>
            <a:pPr lvl="1"/>
            <a:r>
              <a:rPr lang="en-US" dirty="0"/>
              <a:t>Figure the tax-free portion of a distribution from a Coverdell education savings account (ESA) or qualified tuition program (QTP) using the same expenses you used to figure the American opportunity credit. </a:t>
            </a:r>
          </a:p>
          <a:p>
            <a:pPr lvl="1">
              <a:buClr>
                <a:srgbClr val="00B0F0"/>
              </a:buClr>
            </a:pPr>
            <a:r>
              <a:rPr lang="en-US" dirty="0"/>
              <a:t>Claim a credit based on qualified education expenses paid with tax-free educational assistance, such as a scholarship, grant, or assistance provided by an employer.</a:t>
            </a:r>
          </a:p>
          <a:p>
            <a:r>
              <a:rPr lang="en-US" dirty="0"/>
              <a:t>Lifetime Learning Credit–A taxpayer may not:</a:t>
            </a:r>
          </a:p>
          <a:p>
            <a:pPr lvl="1"/>
            <a:r>
              <a:rPr lang="en-US" b="1" dirty="0"/>
              <a:t>Deduct higher education expenses </a:t>
            </a:r>
            <a:r>
              <a:rPr lang="en-US" dirty="0"/>
              <a:t>on your income tax return (as, for example, a business expense) and also claim a lifetime learning credit based on those same expenses.</a:t>
            </a:r>
          </a:p>
          <a:p>
            <a:pPr lvl="1"/>
            <a:r>
              <a:rPr lang="en-US" dirty="0"/>
              <a:t>Claim a lifetime learning credit in the same year that you are claiming a </a:t>
            </a:r>
            <a:r>
              <a:rPr lang="en-US" b="1" dirty="0"/>
              <a:t>tuition and fees deduction </a:t>
            </a:r>
            <a:r>
              <a:rPr lang="en-US" dirty="0"/>
              <a:t>for the same student.</a:t>
            </a:r>
          </a:p>
          <a:p>
            <a:pPr lvl="1"/>
            <a:r>
              <a:rPr lang="en-US" dirty="0"/>
              <a:t>Claim a lifetime learning credit for any student and use any of that student's expenses in figuring your American opportunity credit.</a:t>
            </a:r>
          </a:p>
          <a:p>
            <a:pPr lvl="1"/>
            <a:r>
              <a:rPr lang="en-US" dirty="0"/>
              <a:t>Claim a lifetime learning credit based on the same expenses used to figure the tax-free portion of a distribution from a Coverdell education savings account (ESA) or qualified tuition program (QTP).</a:t>
            </a:r>
          </a:p>
          <a:p>
            <a:pPr lvl="1">
              <a:buClr>
                <a:srgbClr val="00B0F0"/>
              </a:buClr>
            </a:pPr>
            <a:r>
              <a:rPr lang="en-US" dirty="0"/>
              <a:t>Claim a credit based on qualified education expenses paid with tax-free educational assistance, such as a scholarship, grant, or assistance provided by an employer. </a:t>
            </a:r>
          </a:p>
          <a:p>
            <a:r>
              <a:rPr lang="en-US" dirty="0"/>
              <a:t>T&amp;F Deduction–A taxpayer may not:</a:t>
            </a:r>
          </a:p>
          <a:p>
            <a:pPr lvl="1"/>
            <a:r>
              <a:rPr lang="en-US" dirty="0"/>
              <a:t>Deduct qualified education expenses you deduct under any other provision of the law, for example, as a business expense.</a:t>
            </a:r>
          </a:p>
          <a:p>
            <a:pPr lvl="1"/>
            <a:r>
              <a:rPr lang="en-US" dirty="0"/>
              <a:t>Deduct qualified education expenses for a student on your income tax return if you or anyone else claims an American opportunity or lifetime learning credit for that same student in the same year.</a:t>
            </a:r>
          </a:p>
          <a:p>
            <a:pPr lvl="1"/>
            <a:r>
              <a:rPr lang="en-US" dirty="0"/>
              <a:t>Deduct qualified education expenses that have been used to figure the tax-free portion of a distribution from a Coverdell education savings account (ESA) or a qualified tuition program (QTP) (only tax-free earnings, not recovery contribution)</a:t>
            </a:r>
          </a:p>
          <a:p>
            <a:pPr lvl="1"/>
            <a:r>
              <a:rPr lang="en-US" dirty="0"/>
              <a:t>Deduct qualified education expenses that have been paid with tax-free interest on U.S. savings bonds (Form 8815). </a:t>
            </a:r>
          </a:p>
          <a:p>
            <a:pPr lvl="1">
              <a:buClr>
                <a:srgbClr val="00B0F0"/>
              </a:buClr>
            </a:pPr>
            <a:r>
              <a:rPr lang="en-US" dirty="0"/>
              <a:t>Deduct qualified education expenses that have been paid with tax-free educational assistance, such as a scholarship, grant, or assistance provided by an employer. </a:t>
            </a:r>
          </a:p>
        </p:txBody>
      </p:sp>
    </p:spTree>
    <p:extLst>
      <p:ext uri="{BB962C8B-B14F-4D97-AF65-F5344CB8AC3E}">
        <p14:creationId xmlns:p14="http://schemas.microsoft.com/office/powerpoint/2010/main" val="880588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Veterans Benefits</a:t>
            </a:r>
          </a:p>
        </p:txBody>
      </p:sp>
      <p:sp>
        <p:nvSpPr>
          <p:cNvPr id="3" name="Content Placeholder 2"/>
          <p:cNvSpPr>
            <a:spLocks noGrp="1"/>
          </p:cNvSpPr>
          <p:nvPr>
            <p:ph idx="1"/>
          </p:nvPr>
        </p:nvSpPr>
        <p:spPr/>
        <p:txBody>
          <a:bodyPr/>
          <a:lstStyle/>
          <a:p>
            <a:r>
              <a:rPr lang="en-US" dirty="0"/>
              <a:t>Payments you receive for education, training, or subsistence under any law administered by the Department of Veterans Affairs (VA) are tax free. </a:t>
            </a:r>
          </a:p>
          <a:p>
            <a:pPr lvl="1"/>
            <a:r>
              <a:rPr lang="en-US" dirty="0"/>
              <a:t>Don't include these funds as income on your federal tax return</a:t>
            </a:r>
          </a:p>
          <a:p>
            <a:r>
              <a:rPr lang="en-US" dirty="0"/>
              <a:t>If you qualify for one or more of the education tax benefits, you may have to reduce the amount of education expenses qualifying for a specific tax benefit by part or all of your VA payments. This applies only to the part of your VA payments that is required to be used for education expenses.</a:t>
            </a:r>
          </a:p>
        </p:txBody>
      </p:sp>
    </p:spTree>
    <p:extLst>
      <p:ext uri="{BB962C8B-B14F-4D97-AF65-F5344CB8AC3E}">
        <p14:creationId xmlns:p14="http://schemas.microsoft.com/office/powerpoint/2010/main" val="669875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a:t>
            </a:r>
          </a:p>
        </p:txBody>
      </p:sp>
      <p:sp>
        <p:nvSpPr>
          <p:cNvPr id="3" name="Text Placeholder 2"/>
          <p:cNvSpPr>
            <a:spLocks noGrp="1"/>
          </p:cNvSpPr>
          <p:nvPr>
            <p:ph type="body" idx="1"/>
          </p:nvPr>
        </p:nvSpPr>
        <p:spPr/>
        <p:txBody>
          <a:bodyPr/>
          <a:lstStyle/>
          <a:p>
            <a:r>
              <a:rPr lang="en-US" dirty="0"/>
              <a:t>Bar /MPRE Exam Fees</a:t>
            </a:r>
          </a:p>
        </p:txBody>
      </p:sp>
      <p:sp>
        <p:nvSpPr>
          <p:cNvPr id="4" name="Content Placeholder 3"/>
          <p:cNvSpPr>
            <a:spLocks noGrp="1"/>
          </p:cNvSpPr>
          <p:nvPr>
            <p:ph sz="half" idx="2"/>
          </p:nvPr>
        </p:nvSpPr>
        <p:spPr/>
        <p:txBody>
          <a:bodyPr/>
          <a:lstStyle/>
          <a:p>
            <a:r>
              <a:rPr lang="en-US" dirty="0"/>
              <a:t>Professional accreditation fees are not deductible as miscellaneous deductions</a:t>
            </a:r>
          </a:p>
          <a:p>
            <a:r>
              <a:rPr lang="en-US" dirty="0"/>
              <a:t>However, you may deduct membership dues. </a:t>
            </a:r>
          </a:p>
          <a:p>
            <a:r>
              <a:rPr lang="en-US" dirty="0"/>
              <a:t>See https://www.irs.gov/publications/p17/ch28.html</a:t>
            </a:r>
          </a:p>
        </p:txBody>
      </p:sp>
      <p:sp>
        <p:nvSpPr>
          <p:cNvPr id="5" name="Text Placeholder 4"/>
          <p:cNvSpPr>
            <a:spLocks noGrp="1"/>
          </p:cNvSpPr>
          <p:nvPr>
            <p:ph type="body" sz="quarter" idx="3"/>
          </p:nvPr>
        </p:nvSpPr>
        <p:spPr/>
        <p:txBody>
          <a:bodyPr/>
          <a:lstStyle/>
          <a:p>
            <a:r>
              <a:rPr lang="en-US" dirty="0"/>
              <a:t>Bar /MPRE Review Courses</a:t>
            </a:r>
          </a:p>
        </p:txBody>
      </p:sp>
      <p:sp>
        <p:nvSpPr>
          <p:cNvPr id="6" name="Content Placeholder 5"/>
          <p:cNvSpPr>
            <a:spLocks noGrp="1"/>
          </p:cNvSpPr>
          <p:nvPr>
            <p:ph sz="quarter" idx="4"/>
          </p:nvPr>
        </p:nvSpPr>
        <p:spPr/>
        <p:txBody>
          <a:bodyPr>
            <a:normAutofit fontScale="85000" lnSpcReduction="10000"/>
          </a:bodyPr>
          <a:lstStyle/>
          <a:p>
            <a:r>
              <a:rPr lang="en-US" dirty="0"/>
              <a:t>These review courses are not deductible because they are part of a program of study that can qualify you for a new profession</a:t>
            </a:r>
          </a:p>
          <a:p>
            <a:r>
              <a:rPr lang="en-US" dirty="0"/>
              <a:t>These are not offered by eligible educational institutions so they do not qualify for the American Opportunity Credit, Lifetime Learning Credit, or the Tuition and Fees deduction. </a:t>
            </a:r>
          </a:p>
          <a:p>
            <a:r>
              <a:rPr lang="en-US" dirty="0"/>
              <a:t>See </a:t>
            </a:r>
            <a:r>
              <a:rPr lang="en-US" dirty="0">
                <a:hlinkClick r:id="rId2"/>
              </a:rPr>
              <a:t>https://www.irs.gov/publications/p17/ch27.html#en_US_2016_publink1000174011</a:t>
            </a:r>
            <a:r>
              <a:rPr lang="en-US" dirty="0"/>
              <a:t> </a:t>
            </a:r>
          </a:p>
        </p:txBody>
      </p:sp>
    </p:spTree>
    <p:extLst>
      <p:ext uri="{BB962C8B-B14F-4D97-AF65-F5344CB8AC3E}">
        <p14:creationId xmlns:p14="http://schemas.microsoft.com/office/powerpoint/2010/main" val="2630039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Find Forms and Instructions</a:t>
            </a:r>
          </a:p>
        </p:txBody>
      </p:sp>
      <p:sp>
        <p:nvSpPr>
          <p:cNvPr id="3" name="Content Placeholder 2"/>
          <p:cNvSpPr>
            <a:spLocks noGrp="1"/>
          </p:cNvSpPr>
          <p:nvPr>
            <p:ph idx="1"/>
          </p:nvPr>
        </p:nvSpPr>
        <p:spPr/>
        <p:txBody>
          <a:bodyPr/>
          <a:lstStyle/>
          <a:p>
            <a:r>
              <a:rPr lang="en-US" dirty="0"/>
              <a:t>Form 1040, Form 1040EZ </a:t>
            </a:r>
          </a:p>
          <a:p>
            <a:r>
              <a:rPr lang="en-US" dirty="0"/>
              <a:t>All IRS forms located at www.irs.gov </a:t>
            </a:r>
          </a:p>
          <a:p>
            <a:r>
              <a:rPr lang="en-US" dirty="0"/>
              <a:t>All IL forms located at </a:t>
            </a:r>
            <a:r>
              <a:rPr lang="en-US" dirty="0">
                <a:solidFill>
                  <a:schemeClr val="tx1"/>
                </a:solidFill>
              </a:rPr>
              <a:t>http://www.revenue.state.il.us/taxforms/IncmCurrentYear/Individual/</a:t>
            </a:r>
            <a:endParaRPr lang="en-US" dirty="0"/>
          </a:p>
          <a:p>
            <a:r>
              <a:rPr lang="en-US" dirty="0"/>
              <a:t>Use the federal and state instructions to determine your filing requirements.</a:t>
            </a:r>
          </a:p>
          <a:p>
            <a:r>
              <a:rPr lang="en-US" dirty="0"/>
              <a:t>*Turbo tax offers free online filing for individuals filing their personal income tax and not itemizing deductions. </a:t>
            </a:r>
          </a:p>
        </p:txBody>
      </p:sp>
    </p:spTree>
    <p:extLst>
      <p:ext uri="{BB962C8B-B14F-4D97-AF65-F5344CB8AC3E}">
        <p14:creationId xmlns:p14="http://schemas.microsoft.com/office/powerpoint/2010/main" val="2829467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a:t>
            </a:r>
          </a:p>
        </p:txBody>
      </p:sp>
      <p:sp>
        <p:nvSpPr>
          <p:cNvPr id="3" name="Content Placeholder 2"/>
          <p:cNvSpPr>
            <a:spLocks noGrp="1"/>
          </p:cNvSpPr>
          <p:nvPr>
            <p:ph idx="1"/>
          </p:nvPr>
        </p:nvSpPr>
        <p:spPr/>
        <p:txBody>
          <a:bodyPr>
            <a:normAutofit/>
          </a:bodyPr>
          <a:lstStyle/>
          <a:p>
            <a:r>
              <a:rPr lang="en-US" dirty="0">
                <a:solidFill>
                  <a:schemeClr val="tx1"/>
                </a:solidFill>
              </a:rPr>
              <a:t>Foreign Financial Interests: </a:t>
            </a:r>
            <a:r>
              <a:rPr lang="en-US" dirty="0">
                <a:solidFill>
                  <a:schemeClr val="tx1"/>
                </a:solidFill>
                <a:hlinkClick r:id="rId2"/>
              </a:rPr>
              <a:t>https://www.irs.gov/uac/foreign-financial-accounts-reporting-requirements</a:t>
            </a:r>
            <a:r>
              <a:rPr lang="en-US" dirty="0">
                <a:solidFill>
                  <a:schemeClr val="tx1"/>
                </a:solidFill>
              </a:rPr>
              <a:t> </a:t>
            </a:r>
          </a:p>
          <a:p>
            <a:r>
              <a:rPr lang="en-US" dirty="0">
                <a:solidFill>
                  <a:schemeClr val="tx1"/>
                </a:solidFill>
              </a:rPr>
              <a:t>Healthcare: </a:t>
            </a:r>
            <a:r>
              <a:rPr lang="en-US" dirty="0">
                <a:solidFill>
                  <a:schemeClr val="tx1"/>
                </a:solidFill>
                <a:hlinkClick r:id="rId3"/>
              </a:rPr>
              <a:t>https://www.irs.gov/pub/irs-pdf/p974.pdf</a:t>
            </a:r>
            <a:endParaRPr lang="en-US" dirty="0">
              <a:solidFill>
                <a:schemeClr val="tx1"/>
              </a:solidFill>
            </a:endParaRPr>
          </a:p>
          <a:p>
            <a:r>
              <a:rPr lang="en-US" dirty="0">
                <a:solidFill>
                  <a:schemeClr val="tx1"/>
                </a:solidFill>
              </a:rPr>
              <a:t>Student Specific Issues Detailed: </a:t>
            </a:r>
            <a:r>
              <a:rPr lang="en-US" dirty="0">
                <a:hlinkClick r:id="rId4"/>
              </a:rPr>
              <a:t>https://www.irs.gov/pub/irs-pdf/p970.pdf</a:t>
            </a:r>
            <a:r>
              <a:rPr lang="en-US" dirty="0"/>
              <a:t> </a:t>
            </a:r>
          </a:p>
          <a:p>
            <a:r>
              <a:rPr lang="en-US" dirty="0"/>
              <a:t>Federal Income Tax 2016 Tax Guide:  </a:t>
            </a:r>
            <a:r>
              <a:rPr lang="en-US" dirty="0">
                <a:hlinkClick r:id="rId5"/>
              </a:rPr>
              <a:t>https://www.irs.gov/pub/irs-pdf/p17.pdf</a:t>
            </a:r>
            <a:r>
              <a:rPr lang="en-US" dirty="0"/>
              <a:t> </a:t>
            </a:r>
          </a:p>
          <a:p>
            <a:r>
              <a:rPr lang="en-US" dirty="0"/>
              <a:t>Nonresident Students:</a:t>
            </a:r>
          </a:p>
          <a:p>
            <a:pPr lvl="1"/>
            <a:r>
              <a:rPr lang="en-US" dirty="0">
                <a:hlinkClick r:id="rId6"/>
              </a:rPr>
              <a:t>https://www.irs.gov/individuals/international-taxpayers/taxation-of-nonresident-aliens</a:t>
            </a:r>
            <a:r>
              <a:rPr lang="en-US" dirty="0"/>
              <a:t> </a:t>
            </a:r>
          </a:p>
          <a:p>
            <a:pPr lvl="1"/>
            <a:r>
              <a:rPr lang="en-US" dirty="0">
                <a:hlinkClick r:id="rId7"/>
              </a:rPr>
              <a:t>https://icc.mit.edu/sites/default/files/documents/MIT%202015%20tax%20presentation%20International%20Students.pdf</a:t>
            </a:r>
            <a:r>
              <a:rPr lang="en-US" dirty="0"/>
              <a:t> </a:t>
            </a:r>
          </a:p>
        </p:txBody>
      </p:sp>
    </p:spTree>
    <p:extLst>
      <p:ext uri="{BB962C8B-B14F-4D97-AF65-F5344CB8AC3E}">
        <p14:creationId xmlns:p14="http://schemas.microsoft.com/office/powerpoint/2010/main" val="247678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Amending – Form 1040x</a:t>
            </a:r>
          </a:p>
        </p:txBody>
      </p:sp>
      <p:sp>
        <p:nvSpPr>
          <p:cNvPr id="3" name="Content Placeholder 2"/>
          <p:cNvSpPr>
            <a:spLocks noGrp="1"/>
          </p:cNvSpPr>
          <p:nvPr>
            <p:ph idx="1"/>
          </p:nvPr>
        </p:nvSpPr>
        <p:spPr/>
        <p:txBody>
          <a:bodyPr/>
          <a:lstStyle/>
          <a:p>
            <a:r>
              <a:rPr lang="en-US" dirty="0"/>
              <a:t>Should you realize that you made a mistake on a previously filed return, either to your benefit or detriment, you may want to amend your filing. </a:t>
            </a:r>
          </a:p>
          <a:p>
            <a:r>
              <a:rPr lang="en-US" dirty="0"/>
              <a:t>If the IRS discovers any mistakes underreporting tax liability, you may be hit with interest and civil penalties for underpayment and inaccuracy. </a:t>
            </a:r>
          </a:p>
          <a:p>
            <a:r>
              <a:rPr lang="en-US" dirty="0"/>
              <a:t>Statute of Limitations: 3 years from the later of (a) April 15 following the tax year at issue or (b) the actual date of filing for the year at issue. </a:t>
            </a:r>
          </a:p>
          <a:p>
            <a:pPr lvl="1"/>
            <a:r>
              <a:rPr lang="en-US" dirty="0"/>
              <a:t>This statute applies to both your ability to amend and get a refund, and the IRS’s ability to audit and determine your payment was deficient.  </a:t>
            </a:r>
          </a:p>
        </p:txBody>
      </p:sp>
    </p:spTree>
    <p:extLst>
      <p:ext uri="{BB962C8B-B14F-4D97-AF65-F5344CB8AC3E}">
        <p14:creationId xmlns:p14="http://schemas.microsoft.com/office/powerpoint/2010/main" val="170417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Scholarships and Fellowships</a:t>
            </a:r>
          </a:p>
        </p:txBody>
      </p:sp>
      <p:sp>
        <p:nvSpPr>
          <p:cNvPr id="3" name="Text Placeholder 2"/>
          <p:cNvSpPr>
            <a:spLocks noGrp="1"/>
          </p:cNvSpPr>
          <p:nvPr>
            <p:ph type="body" idx="1"/>
          </p:nvPr>
        </p:nvSpPr>
        <p:spPr/>
        <p:txBody>
          <a:bodyPr>
            <a:normAutofit lnSpcReduction="10000"/>
          </a:bodyPr>
          <a:lstStyle/>
          <a:p>
            <a:r>
              <a:rPr lang="en-US" dirty="0"/>
              <a:t>including: Athletic Scholarships, Fulbright Grants, Pell grants, and other Title IV Need-Based Education Grants</a:t>
            </a:r>
          </a:p>
        </p:txBody>
      </p:sp>
    </p:spTree>
    <p:extLst>
      <p:ext uri="{BB962C8B-B14F-4D97-AF65-F5344CB8AC3E}">
        <p14:creationId xmlns:p14="http://schemas.microsoft.com/office/powerpoint/2010/main" val="387745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Scholarships And Fellowships: Generally</a:t>
            </a:r>
          </a:p>
        </p:txBody>
      </p:sp>
      <p:sp>
        <p:nvSpPr>
          <p:cNvPr id="3" name="Content Placeholder 2"/>
          <p:cNvSpPr>
            <a:spLocks noGrp="1"/>
          </p:cNvSpPr>
          <p:nvPr>
            <p:ph idx="1"/>
          </p:nvPr>
        </p:nvSpPr>
        <p:spPr>
          <a:xfrm>
            <a:off x="435895" y="2359065"/>
            <a:ext cx="8272211" cy="3394277"/>
          </a:xfrm>
        </p:spPr>
        <p:txBody>
          <a:bodyPr>
            <a:normAutofit fontScale="85000" lnSpcReduction="10000"/>
          </a:bodyPr>
          <a:lstStyle/>
          <a:p>
            <a:r>
              <a:rPr lang="en-US" dirty="0"/>
              <a:t>Generally, funds received from a scholarship and fellowship are tax free (excludable from gross income) </a:t>
            </a:r>
            <a:r>
              <a:rPr lang="en-US" b="1" dirty="0"/>
              <a:t>only if</a:t>
            </a:r>
            <a:r>
              <a:rPr lang="en-US" dirty="0"/>
              <a:t> you are a candidate for a degree at an eligible educational institution.</a:t>
            </a:r>
          </a:p>
          <a:p>
            <a:r>
              <a:rPr lang="en-US" dirty="0"/>
              <a:t>Funds received are tax free only to the extent:</a:t>
            </a:r>
          </a:p>
          <a:p>
            <a:pPr lvl="2"/>
            <a:r>
              <a:rPr lang="en-US" dirty="0"/>
              <a:t>they don't exceed your qualified education expenses; </a:t>
            </a:r>
          </a:p>
          <a:p>
            <a:pPr lvl="2"/>
            <a:r>
              <a:rPr lang="en-US" dirty="0"/>
              <a:t>the scholarship/fellowship isn't designated or earmarked for other purposes (such as room and board), and doesn't require (by its terms) that it can't be used for qualified education expenses; and </a:t>
            </a:r>
          </a:p>
          <a:p>
            <a:pPr lvl="2"/>
            <a:r>
              <a:rPr lang="en-US" dirty="0"/>
              <a:t>the scholarship/fellowship doesn't represent payment for teaching, research, or other services required as a condition for receiving the scholarship. </a:t>
            </a:r>
          </a:p>
          <a:p>
            <a:r>
              <a:rPr lang="en-US" dirty="0"/>
              <a:t>If and to the extent your scholarship or fellowship grant doesn't meet these requirements, it is taxable and must be included in gross income</a:t>
            </a:r>
          </a:p>
          <a:p>
            <a:r>
              <a:rPr lang="en-US" dirty="0"/>
              <a:t>*Special rules apply to U.S. citizens and resident aliens who have received scholarships or fellowship grants for studying, teaching, or researching abroad. (See Pub. 54, Tax Guide for U.S. Citizens and Resident Aliens Abroad)</a:t>
            </a:r>
          </a:p>
        </p:txBody>
      </p:sp>
    </p:spTree>
    <p:extLst>
      <p:ext uri="{BB962C8B-B14F-4D97-AF65-F5344CB8AC3E}">
        <p14:creationId xmlns:p14="http://schemas.microsoft.com/office/powerpoint/2010/main" val="73191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Education Expenses</a:t>
            </a:r>
          </a:p>
        </p:txBody>
      </p:sp>
      <p:sp>
        <p:nvSpPr>
          <p:cNvPr id="3" name="Content Placeholder 2"/>
          <p:cNvSpPr>
            <a:spLocks noGrp="1"/>
          </p:cNvSpPr>
          <p:nvPr>
            <p:ph idx="1"/>
          </p:nvPr>
        </p:nvSpPr>
        <p:spPr/>
        <p:txBody>
          <a:bodyPr>
            <a:normAutofit/>
          </a:bodyPr>
          <a:lstStyle/>
          <a:p>
            <a:r>
              <a:rPr lang="en-US" dirty="0"/>
              <a:t>INCLUDES</a:t>
            </a:r>
            <a:r>
              <a:rPr lang="en-US" b="1" dirty="0"/>
              <a:t>:</a:t>
            </a:r>
          </a:p>
          <a:p>
            <a:pPr lvl="1"/>
            <a:r>
              <a:rPr lang="en-US" b="1" dirty="0"/>
              <a:t>Tuition and fees </a:t>
            </a:r>
            <a:r>
              <a:rPr lang="en-US" dirty="0"/>
              <a:t>required to enroll at or attend an eligible educational institution; and</a:t>
            </a:r>
          </a:p>
          <a:p>
            <a:pPr lvl="1"/>
            <a:r>
              <a:rPr lang="en-US" dirty="0"/>
              <a:t>Course-related expenses, such as </a:t>
            </a:r>
            <a:r>
              <a:rPr lang="en-US" b="1" dirty="0"/>
              <a:t>fees, books, supplies, and equipment </a:t>
            </a:r>
            <a:r>
              <a:rPr lang="en-US" dirty="0"/>
              <a:t>that are </a:t>
            </a:r>
            <a:r>
              <a:rPr lang="en-US" i="1" u="sng" dirty="0"/>
              <a:t>required</a:t>
            </a:r>
            <a:r>
              <a:rPr lang="en-US" dirty="0"/>
              <a:t> for the courses at the eligible educational institution.</a:t>
            </a:r>
          </a:p>
          <a:p>
            <a:pPr lvl="2"/>
            <a:r>
              <a:rPr lang="en-US" dirty="0"/>
              <a:t>Must be required of all students in the course</a:t>
            </a:r>
          </a:p>
          <a:p>
            <a:r>
              <a:rPr lang="en-US" dirty="0"/>
              <a:t>EXCLUDES: Room and board, Travel, Research, Clerical help, or Equipment and other expenses </a:t>
            </a:r>
            <a:r>
              <a:rPr lang="en-US" i="1" dirty="0"/>
              <a:t>that aren't required </a:t>
            </a:r>
            <a:r>
              <a:rPr lang="en-US" dirty="0"/>
              <a:t>for enrollment in or attendance at an eligible educational institution.</a:t>
            </a:r>
          </a:p>
        </p:txBody>
      </p:sp>
    </p:spTree>
    <p:extLst>
      <p:ext uri="{BB962C8B-B14F-4D97-AF65-F5344CB8AC3E}">
        <p14:creationId xmlns:p14="http://schemas.microsoft.com/office/powerpoint/2010/main" val="402298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American Opportunity Credit</a:t>
            </a:r>
          </a:p>
        </p:txBody>
      </p:sp>
      <p:sp>
        <p:nvSpPr>
          <p:cNvPr id="3" name="Text Placeholder 2"/>
          <p:cNvSpPr>
            <a:spLocks noGrp="1"/>
          </p:cNvSpPr>
          <p:nvPr>
            <p:ph type="body" idx="1"/>
          </p:nvPr>
        </p:nvSpPr>
        <p:spPr/>
        <p:txBody>
          <a:bodyPr>
            <a:normAutofit/>
          </a:bodyPr>
          <a:lstStyle/>
          <a:p>
            <a:r>
              <a:rPr lang="en-US" dirty="0"/>
              <a:t>Formerly:  Hope Scholarship CREDIT</a:t>
            </a:r>
          </a:p>
        </p:txBody>
      </p:sp>
    </p:spTree>
    <p:extLst>
      <p:ext uri="{BB962C8B-B14F-4D97-AF65-F5344CB8AC3E}">
        <p14:creationId xmlns:p14="http://schemas.microsoft.com/office/powerpoint/2010/main" val="423920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4614829"/>
              </p:ext>
            </p:extLst>
          </p:nvPr>
        </p:nvGraphicFramePr>
        <p:xfrm>
          <a:off x="1432852" y="1575474"/>
          <a:ext cx="6370320" cy="4503012"/>
        </p:xfrm>
        <a:graphic>
          <a:graphicData uri="http://schemas.openxmlformats.org/drawingml/2006/table">
            <a:tbl>
              <a:tblPr firstRow="1" firstCol="1" bandRow="1">
                <a:tableStyleId>{17292A2E-F333-43FB-9621-5CBBE7FDCDCB}</a:tableStyleId>
              </a:tblPr>
              <a:tblGrid>
                <a:gridCol w="2434463">
                  <a:extLst>
                    <a:ext uri="{9D8B030D-6E8A-4147-A177-3AD203B41FA5}">
                      <a16:colId xmlns:a16="http://schemas.microsoft.com/office/drawing/2014/main" val="3142457897"/>
                    </a:ext>
                  </a:extLst>
                </a:gridCol>
                <a:gridCol w="3935857">
                  <a:extLst>
                    <a:ext uri="{9D8B030D-6E8A-4147-A177-3AD203B41FA5}">
                      <a16:colId xmlns:a16="http://schemas.microsoft.com/office/drawing/2014/main" val="3012486379"/>
                    </a:ext>
                  </a:extLst>
                </a:gridCol>
              </a:tblGrid>
              <a:tr h="217910">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Maximum credit</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Up to $2,500 credit per eligible student</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1984312981"/>
                  </a:ext>
                </a:extLst>
              </a:tr>
              <a:tr h="376882">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Limit on modified adjusted gross income (MAGI)</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$180,000 if married filing jointly; </a:t>
                      </a:r>
                    </a:p>
                    <a:p>
                      <a:pPr marL="0" marR="0" indent="0" algn="l">
                        <a:lnSpc>
                          <a:spcPct val="107000"/>
                        </a:lnSpc>
                        <a:spcBef>
                          <a:spcPts val="0"/>
                        </a:spcBef>
                        <a:spcAft>
                          <a:spcPts val="0"/>
                        </a:spcAft>
                      </a:pPr>
                      <a:r>
                        <a:rPr lang="en-US" sz="1000">
                          <a:effectLst/>
                          <a:latin typeface="+mj-lt"/>
                          <a:cs typeface="Arial" panose="020B0604020202020204" pitchFamily="34" charset="0"/>
                        </a:rPr>
                        <a:t>$90,000 if single, head of household, or qualifying widow(er)</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1247670360"/>
                  </a:ext>
                </a:extLst>
              </a:tr>
              <a:tr h="217910">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Refundable or nonrefundable</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40% of credit may be refundable; the rest is nonrefundable</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3614749966"/>
                  </a:ext>
                </a:extLst>
              </a:tr>
              <a:tr h="853799">
                <a:tc>
                  <a:txBody>
                    <a:bodyPr/>
                    <a:lstStyle/>
                    <a:p>
                      <a:pPr marL="31750" marR="0" indent="0" algn="l">
                        <a:lnSpc>
                          <a:spcPct val="107000"/>
                        </a:lnSpc>
                        <a:spcBef>
                          <a:spcPts val="0"/>
                        </a:spcBef>
                        <a:spcAft>
                          <a:spcPts val="0"/>
                        </a:spcAft>
                      </a:pPr>
                      <a:r>
                        <a:rPr lang="en-US" sz="1000" dirty="0">
                          <a:effectLst/>
                          <a:latin typeface="+mj-lt"/>
                          <a:cs typeface="Arial" panose="020B0604020202020204" pitchFamily="34" charset="0"/>
                        </a:rPr>
                        <a:t>Number of years of postsecondary education</a:t>
                      </a:r>
                      <a:endParaRPr lang="en-US" sz="1000" dirty="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Available ONLY if the student had not completed the first 4 years of postsecondary education before 2016 (generally, the freshman through senior years, determined by the eligible educational institution, not including academic credit awarded solely because of the student's performance on proficiency examinations)</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925716673"/>
                  </a:ext>
                </a:extLst>
              </a:tr>
              <a:tr h="376882">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Number of tax years credit available</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ctr"/>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Available ONLY for 4 tax years per eligible student (including any year(s) Hope scholarship credit was claimed)</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3122323550"/>
                  </a:ext>
                </a:extLst>
              </a:tr>
              <a:tr h="376882">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Type of program required</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ctr"/>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Student must be pursuing a program leading to a degree or other recognized education credential</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2176741970"/>
                  </a:ext>
                </a:extLst>
              </a:tr>
              <a:tr h="535854">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Number of courses</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Student must be enrolled at least half-time for at least one academic period that begins during 2016 (or the first 3 months of 2017 if the qualified expenses were paid in 2016) </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2461155804"/>
                  </a:ext>
                </a:extLst>
              </a:tr>
              <a:tr h="376882">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Felony drug conviction</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tc>
                  <a:txBody>
                    <a:bodyPr/>
                    <a:lstStyle/>
                    <a:p>
                      <a:pPr marL="0" marR="0" indent="0" algn="l">
                        <a:lnSpc>
                          <a:spcPct val="107000"/>
                        </a:lnSpc>
                        <a:spcBef>
                          <a:spcPts val="0"/>
                        </a:spcBef>
                        <a:spcAft>
                          <a:spcPts val="0"/>
                        </a:spcAft>
                      </a:pPr>
                      <a:r>
                        <a:rPr lang="en-US" sz="1000">
                          <a:effectLst/>
                          <a:latin typeface="+mj-lt"/>
                          <a:cs typeface="Arial" panose="020B0604020202020204" pitchFamily="34" charset="0"/>
                        </a:rPr>
                        <a:t>As of the end of 2016, the student had not been convicted of a felony for </a:t>
                      </a:r>
                    </a:p>
                    <a:p>
                      <a:pPr marL="0" marR="0" indent="0" algn="l">
                        <a:lnSpc>
                          <a:spcPct val="107000"/>
                        </a:lnSpc>
                        <a:spcBef>
                          <a:spcPts val="0"/>
                        </a:spcBef>
                        <a:spcAft>
                          <a:spcPts val="0"/>
                        </a:spcAft>
                      </a:pPr>
                      <a:r>
                        <a:rPr lang="en-US" sz="1000">
                          <a:effectLst/>
                          <a:latin typeface="+mj-lt"/>
                          <a:cs typeface="Arial" panose="020B0604020202020204" pitchFamily="34" charset="0"/>
                        </a:rPr>
                        <a:t>possessing or distributing a controlled substance</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3442569057"/>
                  </a:ext>
                </a:extLst>
              </a:tr>
              <a:tr h="535854">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Qualified expenses</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tc>
                  <a:txBody>
                    <a:bodyPr/>
                    <a:lstStyle/>
                    <a:p>
                      <a:pPr marL="0" marR="6350" indent="0" algn="l">
                        <a:lnSpc>
                          <a:spcPct val="107000"/>
                        </a:lnSpc>
                        <a:spcBef>
                          <a:spcPts val="0"/>
                        </a:spcBef>
                        <a:spcAft>
                          <a:spcPts val="0"/>
                        </a:spcAft>
                      </a:pPr>
                      <a:r>
                        <a:rPr lang="en-US" sz="1000">
                          <a:effectLst/>
                          <a:latin typeface="+mj-lt"/>
                          <a:cs typeface="Arial" panose="020B0604020202020204" pitchFamily="34" charset="0"/>
                        </a:rPr>
                        <a:t>Tuition, required enrollment fees, and course materials that the student needs for a course of study whether or not the materials are bought at the educational institution as a condition of enrollment or attendance</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nchor="b"/>
                </a:tc>
                <a:extLst>
                  <a:ext uri="{0D108BD9-81ED-4DB2-BD59-A6C34878D82A}">
                    <a16:rowId xmlns:a16="http://schemas.microsoft.com/office/drawing/2014/main" val="4213299078"/>
                  </a:ext>
                </a:extLst>
              </a:tr>
              <a:tr h="376882">
                <a:tc>
                  <a:txBody>
                    <a:bodyPr/>
                    <a:lstStyle/>
                    <a:p>
                      <a:pPr marL="31750" marR="0" indent="0" algn="l">
                        <a:lnSpc>
                          <a:spcPct val="107000"/>
                        </a:lnSpc>
                        <a:spcBef>
                          <a:spcPts val="0"/>
                        </a:spcBef>
                        <a:spcAft>
                          <a:spcPts val="0"/>
                        </a:spcAft>
                      </a:pPr>
                      <a:r>
                        <a:rPr lang="en-US" sz="1000">
                          <a:effectLst/>
                          <a:latin typeface="+mj-lt"/>
                          <a:cs typeface="Arial" panose="020B0604020202020204" pitchFamily="34" charset="0"/>
                        </a:rPr>
                        <a:t>Payments for academic periods</a:t>
                      </a:r>
                      <a:endParaRPr lang="en-US" sz="100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tc>
                  <a:txBody>
                    <a:bodyPr/>
                    <a:lstStyle/>
                    <a:p>
                      <a:pPr marL="0" marR="0" indent="0" algn="l">
                        <a:lnSpc>
                          <a:spcPct val="107000"/>
                        </a:lnSpc>
                        <a:spcBef>
                          <a:spcPts val="0"/>
                        </a:spcBef>
                        <a:spcAft>
                          <a:spcPts val="0"/>
                        </a:spcAft>
                      </a:pPr>
                      <a:r>
                        <a:rPr lang="en-US" sz="1000" dirty="0">
                          <a:effectLst/>
                          <a:latin typeface="+mj-lt"/>
                          <a:cs typeface="Arial" panose="020B0604020202020204" pitchFamily="34" charset="0"/>
                        </a:rPr>
                        <a:t>Payments made in 2016 for academic periods beginning in 2016 or beginning </a:t>
                      </a:r>
                    </a:p>
                    <a:p>
                      <a:pPr marL="0" marR="0" indent="0" algn="l">
                        <a:lnSpc>
                          <a:spcPct val="107000"/>
                        </a:lnSpc>
                        <a:spcBef>
                          <a:spcPts val="0"/>
                        </a:spcBef>
                        <a:spcAft>
                          <a:spcPts val="0"/>
                        </a:spcAft>
                      </a:pPr>
                      <a:r>
                        <a:rPr lang="en-US" sz="1000" dirty="0">
                          <a:effectLst/>
                          <a:latin typeface="+mj-lt"/>
                          <a:cs typeface="Arial" panose="020B0604020202020204" pitchFamily="34" charset="0"/>
                        </a:rPr>
                        <a:t>in the first 3 months of 2017</a:t>
                      </a:r>
                      <a:endParaRPr lang="en-US" sz="1000" dirty="0">
                        <a:solidFill>
                          <a:srgbClr val="181717"/>
                        </a:solidFill>
                        <a:effectLst/>
                        <a:latin typeface="+mj-lt"/>
                        <a:ea typeface="Arial" panose="020B0604020202020204" pitchFamily="34" charset="0"/>
                        <a:cs typeface="Arial" panose="020B0604020202020204" pitchFamily="34" charset="0"/>
                      </a:endParaRPr>
                    </a:p>
                  </a:txBody>
                  <a:tcPr marL="11334" marR="34327" marT="50842" marB="8096"/>
                </a:tc>
                <a:extLst>
                  <a:ext uri="{0D108BD9-81ED-4DB2-BD59-A6C34878D82A}">
                    <a16:rowId xmlns:a16="http://schemas.microsoft.com/office/drawing/2014/main" val="1210148615"/>
                  </a:ext>
                </a:extLst>
              </a:tr>
            </a:tbl>
          </a:graphicData>
        </a:graphic>
      </p:graphicFrame>
    </p:spTree>
    <p:extLst>
      <p:ext uri="{BB962C8B-B14F-4D97-AF65-F5344CB8AC3E}">
        <p14:creationId xmlns:p14="http://schemas.microsoft.com/office/powerpoint/2010/main" val="90325034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3424</TotalTime>
  <Words>5298</Words>
  <Application>Microsoft Office PowerPoint</Application>
  <PresentationFormat>On-screen Show (4:3)</PresentationFormat>
  <Paragraphs>399</Paragraphs>
  <Slides>39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Gill Sans MT</vt:lpstr>
      <vt:lpstr>Wingdings</vt:lpstr>
      <vt:lpstr>Wingdings 2</vt:lpstr>
      <vt:lpstr>Dividend</vt:lpstr>
      <vt:lpstr>tax issues for students</vt:lpstr>
      <vt:lpstr>Do I have to file?</vt:lpstr>
      <vt:lpstr>Logistics</vt:lpstr>
      <vt:lpstr>Amending – Form 1040x</vt:lpstr>
      <vt:lpstr>Scholarships and Fellowships</vt:lpstr>
      <vt:lpstr>Scholarships And Fellowships: Generally</vt:lpstr>
      <vt:lpstr>Qualified Education Expenses</vt:lpstr>
      <vt:lpstr>American Opportunity Credit</vt:lpstr>
      <vt:lpstr>PowerPoint Presentation</vt:lpstr>
      <vt:lpstr>American opportunity credit (AOTC)</vt:lpstr>
      <vt:lpstr>AOTC: Calculation</vt:lpstr>
      <vt:lpstr>AOTC: Eligible Students</vt:lpstr>
      <vt:lpstr>AOTC: Who can claim the Credit?</vt:lpstr>
      <vt:lpstr>AOTC: Dependents</vt:lpstr>
      <vt:lpstr>PowerPoint Presentation</vt:lpstr>
      <vt:lpstr>AOTC: Qualified Education Expenses</vt:lpstr>
      <vt:lpstr>Lifetime Learning Credit</vt:lpstr>
      <vt:lpstr>PowerPoint Presentation</vt:lpstr>
      <vt:lpstr>Lifetime Learning Credit</vt:lpstr>
      <vt:lpstr>Lifetime Learning Credit: Eligible Student</vt:lpstr>
      <vt:lpstr>Lifetime Learning Credit: Who can claim?</vt:lpstr>
      <vt:lpstr>Lifetime Learning Credit: Dependents</vt:lpstr>
      <vt:lpstr>PowerPoint Presentation</vt:lpstr>
      <vt:lpstr>Lifetime Learning Credit: Qualified Expenses</vt:lpstr>
      <vt:lpstr>Deduction for Tuition and Fees</vt:lpstr>
      <vt:lpstr>PowerPoint Presentation</vt:lpstr>
      <vt:lpstr>Tuition and Fees Deduction: Who Can Claim?</vt:lpstr>
      <vt:lpstr>Tuition &amp; Fees Deduction: Qualified Education Expenses</vt:lpstr>
      <vt:lpstr>Tuition &amp; Fees Deduction: Dependents</vt:lpstr>
      <vt:lpstr>Deduction for Student Loan Interest</vt:lpstr>
      <vt:lpstr>PowerPoint Presentation</vt:lpstr>
      <vt:lpstr>Deducting Student loan interest paid</vt:lpstr>
      <vt:lpstr>Student Loan Interest: Qualified Education Expenses</vt:lpstr>
      <vt:lpstr>Student Loan Interest: Who can claim the deduction?</vt:lpstr>
      <vt:lpstr>No Double Benefits</vt:lpstr>
      <vt:lpstr>Veterans Benefits</vt:lpstr>
      <vt:lpstr>Miscellaneous </vt:lpstr>
      <vt:lpstr>Where to Find Forms and Instructions</vt:lpstr>
      <vt:lpstr>For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Kerrington</dc:creator>
  <cp:lastModifiedBy>Kerrington</cp:lastModifiedBy>
  <cp:revision>64</cp:revision>
  <cp:lastPrinted>2017-02-21T03:14:55Z</cp:lastPrinted>
  <dcterms:created xsi:type="dcterms:W3CDTF">2017-02-14T21:52:14Z</dcterms:created>
  <dcterms:modified xsi:type="dcterms:W3CDTF">2017-03-01T20:48:51Z</dcterms:modified>
</cp:coreProperties>
</file>